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7"/>
  </p:notesMasterIdLst>
  <p:sldIdLst>
    <p:sldId id="257" r:id="rId2"/>
    <p:sldId id="258" r:id="rId3"/>
    <p:sldId id="323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311" r:id="rId15"/>
    <p:sldId id="312" r:id="rId16"/>
    <p:sldId id="313" r:id="rId17"/>
    <p:sldId id="314" r:id="rId18"/>
    <p:sldId id="309" r:id="rId19"/>
    <p:sldId id="276" r:id="rId20"/>
    <p:sldId id="320" r:id="rId21"/>
    <p:sldId id="319" r:id="rId22"/>
    <p:sldId id="321" r:id="rId23"/>
    <p:sldId id="322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316" r:id="rId46"/>
    <p:sldId id="299" r:id="rId47"/>
    <p:sldId id="300" r:id="rId48"/>
    <p:sldId id="301" r:id="rId49"/>
    <p:sldId id="302" r:id="rId50"/>
    <p:sldId id="317" r:id="rId51"/>
    <p:sldId id="318" r:id="rId52"/>
    <p:sldId id="305" r:id="rId53"/>
    <p:sldId id="306" r:id="rId54"/>
    <p:sldId id="307" r:id="rId55"/>
    <p:sldId id="308" r:id="rId5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5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838CFB-30F7-4003-8B28-DB451F250297}" type="datetimeFigureOut">
              <a:rPr lang="en-US" smtClean="0"/>
              <a:t>6/25/2020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CAF221-0544-4152-A90E-F538840D9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005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441876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빙고 단어 </a:t>
            </a:r>
            <a:r>
              <a:rPr lang="en-US" altLang="ko-KR" dirty="0"/>
              <a:t>(</a:t>
            </a:r>
            <a:r>
              <a:rPr lang="ko-KR" altLang="en-US" dirty="0"/>
              <a:t>학생에게 보여주기</a:t>
            </a:r>
            <a:r>
              <a:rPr lang="en-US" altLang="ko-KR" dirty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41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0480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빙고 영어 단어 </a:t>
            </a:r>
            <a:r>
              <a:rPr lang="en-US" altLang="ko-KR" dirty="0"/>
              <a:t>(</a:t>
            </a:r>
            <a:r>
              <a:rPr lang="ko-KR" altLang="en-US" dirty="0"/>
              <a:t>프린트용</a:t>
            </a:r>
            <a:r>
              <a:rPr lang="en-US" altLang="ko-KR" dirty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42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396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1952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386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6156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3367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0395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① 받침○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정도 먹을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입을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② 받침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× 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갈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할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ㄹ받침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어간 ㄹ 탈락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살 정도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4683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387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36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885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962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931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758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182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51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591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520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03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290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574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535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44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clipart-library.com/clipart/stretching-cliparts_15.htm" TargetMode="External"/><Relationship Id="rId3" Type="http://schemas.openxmlformats.org/officeDocument/2006/relationships/image" Target="../media/image12.png"/><Relationship Id="rId7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hyperlink" Target="https://www.clipart.email/make-a-clipart/?image=7879038" TargetMode="Externa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clipart.email/make-a-clipart/?image=8237283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clipart.email/make-a-clipart/?image=1192529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lipart-library.com/clipart/1042888.htm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clipart.email/make-a-clipart/?image=1087875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lipart-library.com/clipart/255384.htm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clipart.email/make-a-clipart/?image=1192529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clipart-library.com/clipart/1567743.htm" TargetMode="External"/><Relationship Id="rId4" Type="http://schemas.microsoft.com/office/2007/relationships/hdphoto" Target="../media/hdphoto3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h7w8OuJq9A" TargetMode="Externa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Sh7w8OuJq9A" TargetMode="External"/><Relationship Id="rId4" Type="http://schemas.openxmlformats.org/officeDocument/2006/relationships/image" Target="../media/image4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bxc5k?x=1jqt&amp;i=1qqi22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://clipart-library.com/" TargetMode="External"/><Relationship Id="rId2" Type="http://schemas.openxmlformats.org/officeDocument/2006/relationships/hyperlink" Target="https://www.youtube.com/watch?v=Sh7w8OuJq9A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clipart.email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2277583" y="1399031"/>
            <a:ext cx="7636835" cy="428853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6000"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재외동포를 위한 한국어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영어권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b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ko-KR" altLang="en-US" sz="3600" dirty="0"/>
              <a:t> </a:t>
            </a:r>
            <a:br>
              <a:rPr lang="en-US" altLang="ko-KR" dirty="0"/>
            </a:br>
            <a:r>
              <a:rPr lang="en-US" altLang="ko-KR" sz="6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5-2</a:t>
            </a:r>
            <a:r>
              <a:rPr lang="en-US" altLang="ko-KR" dirty="0"/>
              <a:t> </a:t>
            </a: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10200" y="701022"/>
            <a:ext cx="1371600" cy="1371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6730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592" y="475343"/>
            <a:ext cx="11850624" cy="575702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제시카</a:t>
            </a:r>
            <a:r>
              <a:rPr lang="en-US" altLang="ko-KR" sz="3200" dirty="0"/>
              <a:t>: </a:t>
            </a:r>
            <a:r>
              <a:rPr lang="ko-KR" altLang="en-US" sz="3200" dirty="0"/>
              <a:t>어떤 내용인데</a:t>
            </a:r>
            <a:r>
              <a:rPr lang="en-US" altLang="ko-KR" sz="3200" dirty="0"/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유진</a:t>
            </a:r>
            <a:r>
              <a:rPr lang="en-US" altLang="ko-KR" sz="3200" dirty="0"/>
              <a:t>: </a:t>
            </a:r>
            <a:r>
              <a:rPr lang="ko-KR" altLang="en-US" sz="3200" dirty="0"/>
              <a:t>주인공이 </a:t>
            </a:r>
            <a:r>
              <a:rPr lang="ko-KR" altLang="en-US" sz="3200" u="sng" dirty="0">
                <a:solidFill>
                  <a:srgbClr val="0000FF"/>
                </a:solidFill>
              </a:rPr>
              <a:t>우주여행</a:t>
            </a:r>
            <a:r>
              <a:rPr lang="ko-KR" altLang="en-US" sz="3200" dirty="0"/>
              <a:t>을 마치고 지구에 돌아와 보니까 </a:t>
            </a:r>
            <a:r>
              <a:rPr lang="en-US" altLang="ko-KR" sz="3200" dirty="0"/>
              <a:t>100</a:t>
            </a:r>
            <a:r>
              <a:rPr lang="ko-KR" altLang="en-US" sz="3200" dirty="0"/>
              <a:t>년이나 흘러버린 거야</a:t>
            </a:r>
            <a:r>
              <a:rPr lang="en-US" altLang="ko-KR" sz="3200" dirty="0"/>
              <a:t>. </a:t>
            </a:r>
            <a:r>
              <a:rPr lang="ko-KR" altLang="en-US" sz="3200" dirty="0"/>
              <a:t>우주는 지구와 시간이 다르게 흐르기 때문이래</a:t>
            </a:r>
            <a:r>
              <a:rPr lang="en-US" altLang="ko-KR" sz="32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제시카</a:t>
            </a:r>
            <a:r>
              <a:rPr lang="en-US" altLang="ko-KR" sz="3200" dirty="0"/>
              <a:t>: </a:t>
            </a:r>
            <a:r>
              <a:rPr lang="ko-KR" altLang="en-US" sz="3200" dirty="0"/>
              <a:t>난 공상 과학 영화는 별로 좋아하지 않는데도 네 얘기를 들으니까 보러 가고 싶어진다</a:t>
            </a:r>
            <a:r>
              <a:rPr lang="en-US" altLang="ko-KR" sz="3200" dirty="0"/>
              <a:t>. </a:t>
            </a:r>
            <a:r>
              <a:rPr lang="ko-KR" altLang="en-US" sz="3200" dirty="0"/>
              <a:t>주말에 </a:t>
            </a:r>
            <a:r>
              <a:rPr lang="ko-KR" altLang="en-US" sz="3200" u="sng" dirty="0">
                <a:solidFill>
                  <a:srgbClr val="0000FF"/>
                </a:solidFill>
              </a:rPr>
              <a:t>보러 갈까 봐</a:t>
            </a:r>
            <a:r>
              <a:rPr lang="en-US" altLang="ko-KR" sz="32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유진</a:t>
            </a:r>
            <a:r>
              <a:rPr lang="en-US" altLang="ko-KR" sz="3200" dirty="0"/>
              <a:t>: </a:t>
            </a:r>
            <a:r>
              <a:rPr lang="ko-KR" altLang="en-US" sz="3200" dirty="0"/>
              <a:t>빨리 표부터 알아봐야 할 거야</a:t>
            </a:r>
            <a:r>
              <a:rPr lang="en-US" altLang="ko-KR" sz="3200" dirty="0"/>
              <a:t>. </a:t>
            </a:r>
            <a:r>
              <a:rPr lang="ko-KR" altLang="en-US" sz="3200" u="sng" dirty="0">
                <a:solidFill>
                  <a:srgbClr val="0000FF"/>
                </a:solidFill>
              </a:rPr>
              <a:t>표가 없을지도 몰라</a:t>
            </a:r>
            <a:r>
              <a:rPr lang="en-US" altLang="ko-KR" sz="3200" dirty="0"/>
              <a:t>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989514" y="1463040"/>
            <a:ext cx="164592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⑧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684987" y="5361035"/>
            <a:ext cx="347472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⑩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858723" y="4489704"/>
            <a:ext cx="228600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⑨</a:t>
            </a:r>
          </a:p>
        </p:txBody>
      </p:sp>
    </p:spTree>
    <p:extLst>
      <p:ext uri="{BB962C8B-B14F-4D97-AF65-F5344CB8AC3E}">
        <p14:creationId xmlns:p14="http://schemas.microsoft.com/office/powerpoint/2010/main" val="2164944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91137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132149" y="66009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106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29003"/>
            <a:ext cx="11430000" cy="3661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8479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0556" y="3741444"/>
            <a:ext cx="9390888" cy="246888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184" y="83844"/>
            <a:ext cx="11245633" cy="365760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V="1">
            <a:off x="2465594" y="4373949"/>
            <a:ext cx="14630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7650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4281649"/>
              </p:ext>
            </p:extLst>
          </p:nvPr>
        </p:nvGraphicFramePr>
        <p:xfrm>
          <a:off x="60960" y="0"/>
          <a:ext cx="12100560" cy="6309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7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6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86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031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u="none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는데도</a:t>
                      </a:r>
                      <a:endParaRPr lang="en-US" sz="44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en-US" sz="4800" u="none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</a:t>
                      </a: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</a:t>
                      </a:r>
                      <a:r>
                        <a:rPr lang="ko-KR" altLang="en-US" sz="5400" u="none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는데도</a:t>
                      </a:r>
                      <a:endParaRPr lang="en-US" sz="44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</a:t>
                      </a:r>
                      <a:endParaRPr lang="en-US" sz="4800" u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</a:t>
                      </a: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들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만드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는데도</a:t>
                      </a:r>
                      <a:endParaRPr lang="en-US" sz="36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ㄹ 받침</a:t>
                      </a:r>
                      <a:endParaRPr lang="en-US" sz="4800" u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13658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152400" y="1666894"/>
            <a:ext cx="3548743" cy="2778566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어제 일찍 </a:t>
            </a:r>
            <a:r>
              <a:rPr lang="ko-KR" altLang="en-US" sz="4000" u="sng" dirty="0">
                <a:solidFill>
                  <a:srgbClr val="FF0000"/>
                </a:solidFill>
              </a:rPr>
              <a:t>잤는데도</a:t>
            </a:r>
            <a:r>
              <a:rPr lang="ko-KR" altLang="en-US" sz="3200" dirty="0">
                <a:solidFill>
                  <a:prstClr val="black"/>
                </a:solidFill>
              </a:rPr>
              <a:t> 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하루 종일 졸려</a:t>
            </a:r>
            <a:r>
              <a:rPr lang="en-US" altLang="ko-KR" sz="3200" dirty="0">
                <a:solidFill>
                  <a:prstClr val="black"/>
                </a:solidFill>
              </a:rPr>
              <a:t>. 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8490857" y="1665684"/>
            <a:ext cx="3548743" cy="2779776"/>
          </a:xfrm>
          <a:prstGeom prst="wedgeRoundRectCallout">
            <a:avLst>
              <a:gd name="adj1" fmla="val -66282"/>
              <a:gd name="adj2" fmla="val 38070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스트레칭을 해보는 게 어때</a:t>
            </a:r>
            <a:r>
              <a:rPr lang="en-US" altLang="ko-KR" sz="3200" dirty="0">
                <a:solidFill>
                  <a:prstClr val="black"/>
                </a:solidFill>
              </a:rPr>
              <a:t>?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b="75546"/>
          <a:stretch/>
        </p:blipFill>
        <p:spPr>
          <a:xfrm>
            <a:off x="152400" y="190795"/>
            <a:ext cx="11887200" cy="1089287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8" name="Group 7"/>
          <p:cNvGrpSpPr/>
          <p:nvPr/>
        </p:nvGrpSpPr>
        <p:grpSpPr>
          <a:xfrm>
            <a:off x="3701143" y="3227832"/>
            <a:ext cx="2489345" cy="2832298"/>
            <a:chOff x="3701143" y="3055572"/>
            <a:chExt cx="2836817" cy="312343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188" b="99625" l="2879" r="98999">
                          <a14:foregroundMark x1="39487" y1="21438" x2="39487" y2="21438"/>
                          <a14:foregroundMark x1="24155" y1="25750" x2="24155" y2="25750"/>
                          <a14:foregroundMark x1="2941" y1="43438" x2="2941" y2="43438"/>
                          <a14:foregroundMark x1="61014" y1="44000" x2="61014" y2="44000"/>
                          <a14:foregroundMark x1="65770" y1="42000" x2="65770" y2="42000"/>
                          <a14:foregroundMark x1="58573" y1="42813" x2="58573" y2="42813"/>
                          <a14:foregroundMark x1="93680" y1="62375" x2="93680" y2="62375"/>
                          <a14:foregroundMark x1="94931" y1="75188" x2="94931" y2="75188"/>
                          <a14:foregroundMark x1="57509" y1="6938" x2="57509" y2="6938"/>
                          <a14:foregroundMark x1="51377" y1="4125" x2="51377" y2="4125"/>
                          <a14:foregroundMark x1="50876" y1="1188" x2="50876" y2="1188"/>
                          <a14:foregroundMark x1="99061" y1="62687" x2="99061" y2="62687"/>
                          <a14:foregroundMark x1="33354" y1="89063" x2="33354" y2="89063"/>
                          <a14:foregroundMark x1="57384" y1="45188" x2="57384" y2="45188"/>
                          <a14:foregroundMark x1="56070" y1="45625" x2="68899" y2="4068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1143" y="3055572"/>
              <a:ext cx="2707723" cy="2711112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3701143" y="5763504"/>
              <a:ext cx="2836817" cy="415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50" dirty="0">
                  <a:hlinkClick r:id="rId5"/>
                </a:rPr>
                <a:t>https://www.clipart.email/make-a-clipart/?image=7879038</a:t>
              </a:r>
              <a:endParaRPr lang="en-US" sz="1050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077206" y="2241609"/>
            <a:ext cx="3544306" cy="3818521"/>
            <a:chOff x="6162160" y="2342405"/>
            <a:chExt cx="3544306" cy="3818521"/>
          </a:xfrm>
        </p:grpSpPr>
        <p:pic>
          <p:nvPicPr>
            <p:cNvPr id="1028" name="Picture 4" descr="?�???�???? Sports Clips, Clipart, Crafts For Kids, Art For - Kids 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7602" b="92865" l="10000" r="90000">
                          <a14:foregroundMark x1="22500" y1="91111" x2="22500" y2="91111"/>
                          <a14:foregroundMark x1="68182" y1="92982" x2="68182" y2="92982"/>
                          <a14:foregroundMark x1="73182" y1="7602" x2="73182" y2="760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162160" y="2342405"/>
              <a:ext cx="3544306" cy="34436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Rectangle 9"/>
            <p:cNvSpPr/>
            <p:nvPr/>
          </p:nvSpPr>
          <p:spPr>
            <a:xfrm>
              <a:off x="6995293" y="5583845"/>
              <a:ext cx="1906368" cy="5770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50" dirty="0">
                  <a:hlinkClick r:id="rId8"/>
                </a:rPr>
                <a:t>http://clipart-library.com/clipart/stretching-cliparts_15.htm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704955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152400" y="1666894"/>
            <a:ext cx="3548743" cy="3530748"/>
          </a:xfrm>
          <a:prstGeom prst="wedgeRoundRectCallout">
            <a:avLst>
              <a:gd name="adj1" fmla="val 65977"/>
              <a:gd name="adj2" fmla="val 18190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이미 옷이 많이 </a:t>
            </a:r>
            <a:r>
              <a:rPr lang="ko-KR" altLang="en-US" sz="4000" u="sng" dirty="0">
                <a:solidFill>
                  <a:srgbClr val="FF0000"/>
                </a:solidFill>
              </a:rPr>
              <a:t>있는데도</a:t>
            </a:r>
            <a:r>
              <a:rPr lang="ko-KR" altLang="en-US" sz="3200" dirty="0">
                <a:solidFill>
                  <a:prstClr val="black"/>
                </a:solidFill>
              </a:rPr>
              <a:t> 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자꾸 비슷한 옷을 사게 돼</a:t>
            </a:r>
            <a:r>
              <a:rPr lang="en-US" altLang="ko-KR" sz="3200" dirty="0">
                <a:solidFill>
                  <a:prstClr val="black"/>
                </a:solidFill>
              </a:rPr>
              <a:t>. 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8490857" y="1665684"/>
            <a:ext cx="3548743" cy="2779776"/>
          </a:xfrm>
          <a:prstGeom prst="wedgeRoundRectCallout">
            <a:avLst>
              <a:gd name="adj1" fmla="val -66282"/>
              <a:gd name="adj2" fmla="val 38070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옷장에 있는 옷들을 정리해 봐</a:t>
            </a:r>
            <a:r>
              <a:rPr lang="en-US" altLang="ko-KR" sz="3200" dirty="0">
                <a:solidFill>
                  <a:prstClr val="black"/>
                </a:solidFill>
              </a:rPr>
              <a:t>.</a:t>
            </a:r>
            <a:r>
              <a:rPr lang="en-US" altLang="ko-KR" sz="3000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t="25245" b="50526"/>
          <a:stretch/>
        </p:blipFill>
        <p:spPr>
          <a:xfrm>
            <a:off x="152400" y="192506"/>
            <a:ext cx="11887200" cy="1079232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4" name="Group 3"/>
          <p:cNvGrpSpPr/>
          <p:nvPr/>
        </p:nvGrpSpPr>
        <p:grpSpPr>
          <a:xfrm>
            <a:off x="3358896" y="2655202"/>
            <a:ext cx="5346192" cy="3287908"/>
            <a:chOff x="3358896" y="2655202"/>
            <a:chExt cx="5346192" cy="3287908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58896" y="2655202"/>
              <a:ext cx="5346192" cy="3287908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4308604" y="5465840"/>
              <a:ext cx="3446777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dirty="0">
                  <a:hlinkClick r:id="rId4"/>
                </a:rPr>
                <a:t>https://www.clipart.email/make-a-clipart/?image=8237283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3667612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152400" y="1666893"/>
            <a:ext cx="3548743" cy="3518717"/>
          </a:xfrm>
          <a:prstGeom prst="wedgeRoundRectCallout">
            <a:avLst>
              <a:gd name="adj1" fmla="val 70724"/>
              <a:gd name="adj2" fmla="val 20522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집에서 항상 일찍 </a:t>
            </a:r>
            <a:r>
              <a:rPr lang="ko-KR" altLang="en-US" sz="4000" u="sng" dirty="0">
                <a:solidFill>
                  <a:srgbClr val="FF0000"/>
                </a:solidFill>
              </a:rPr>
              <a:t>나오는데</a:t>
            </a:r>
            <a:r>
              <a:rPr lang="ko-KR" altLang="en-US" sz="3200" dirty="0">
                <a:solidFill>
                  <a:prstClr val="black"/>
                </a:solidFill>
              </a:rPr>
              <a:t> 길이 막혀서 지각했어요</a:t>
            </a:r>
            <a:r>
              <a:rPr lang="en-US" altLang="ko-KR" sz="3200" dirty="0">
                <a:solidFill>
                  <a:prstClr val="black"/>
                </a:solidFill>
              </a:rPr>
              <a:t>.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8490857" y="1665684"/>
            <a:ext cx="3548743" cy="2779776"/>
          </a:xfrm>
          <a:prstGeom prst="wedgeRoundRectCallout">
            <a:avLst>
              <a:gd name="adj1" fmla="val -66282"/>
              <a:gd name="adj2" fmla="val 38070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그럼</a:t>
            </a:r>
            <a:r>
              <a:rPr lang="en-US" altLang="ko-KR" sz="3200" dirty="0">
                <a:solidFill>
                  <a:prstClr val="black"/>
                </a:solidFill>
              </a:rPr>
              <a:t> </a:t>
            </a:r>
            <a:r>
              <a:rPr lang="ko-KR" altLang="en-US" sz="3200" dirty="0">
                <a:solidFill>
                  <a:prstClr val="black"/>
                </a:solidFill>
              </a:rPr>
              <a:t>지하철을 타 보는 게 어때요</a:t>
            </a:r>
            <a:r>
              <a:rPr lang="en-US" altLang="ko-KR" sz="3200" dirty="0">
                <a:solidFill>
                  <a:prstClr val="black"/>
                </a:solidFill>
              </a:rPr>
              <a:t>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t="50264" b="25508"/>
          <a:stretch/>
        </p:blipFill>
        <p:spPr>
          <a:xfrm>
            <a:off x="304800" y="208952"/>
            <a:ext cx="11887200" cy="1079232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4" name="Group 3"/>
          <p:cNvGrpSpPr/>
          <p:nvPr/>
        </p:nvGrpSpPr>
        <p:grpSpPr>
          <a:xfrm>
            <a:off x="3990474" y="2643378"/>
            <a:ext cx="4211052" cy="3454316"/>
            <a:chOff x="3990474" y="2643378"/>
            <a:chExt cx="4211052" cy="345431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0474" y="2643378"/>
              <a:ext cx="4211052" cy="3200400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4372612" y="5843778"/>
              <a:ext cx="3446777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dirty="0">
                  <a:hlinkClick r:id="rId4"/>
                </a:rPr>
                <a:t>https://www.clipart.email/make-a-clipart/?image=1192529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2249694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152400" y="1666894"/>
            <a:ext cx="3548743" cy="3530748"/>
          </a:xfrm>
          <a:prstGeom prst="wedgeRoundRectCallout">
            <a:avLst>
              <a:gd name="adj1" fmla="val 69367"/>
              <a:gd name="adj2" fmla="val 19553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매일 </a:t>
            </a:r>
            <a:r>
              <a:rPr lang="ko-KR" altLang="en-US" sz="4000" u="sng" dirty="0">
                <a:solidFill>
                  <a:srgbClr val="FF0000"/>
                </a:solidFill>
              </a:rPr>
              <a:t>수영하는데</a:t>
            </a:r>
            <a:r>
              <a:rPr lang="ko-KR" altLang="en-US" sz="3200" dirty="0">
                <a:solidFill>
                  <a:prstClr val="black"/>
                </a:solidFill>
              </a:rPr>
              <a:t> 살이 빠지지 않아요</a:t>
            </a:r>
            <a:r>
              <a:rPr lang="en-US" altLang="ko-KR" sz="3200" dirty="0">
                <a:solidFill>
                  <a:prstClr val="black"/>
                </a:solidFill>
              </a:rPr>
              <a:t>. 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8490857" y="1665684"/>
            <a:ext cx="3548743" cy="2779776"/>
          </a:xfrm>
          <a:prstGeom prst="wedgeRoundRectCallout">
            <a:avLst>
              <a:gd name="adj1" fmla="val -66282"/>
              <a:gd name="adj2" fmla="val 38070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그럼</a:t>
            </a:r>
            <a:r>
              <a:rPr lang="en-US" altLang="ko-KR" sz="3200" dirty="0">
                <a:solidFill>
                  <a:prstClr val="black"/>
                </a:solidFill>
              </a:rPr>
              <a:t> </a:t>
            </a:r>
            <a:r>
              <a:rPr lang="ko-KR" altLang="en-US" sz="3200" dirty="0">
                <a:solidFill>
                  <a:prstClr val="black"/>
                </a:solidFill>
              </a:rPr>
              <a:t>다른 운동을 해 보세요</a:t>
            </a:r>
            <a:r>
              <a:rPr lang="en-US" altLang="ko-KR" sz="3200" dirty="0">
                <a:solidFill>
                  <a:prstClr val="black"/>
                </a:solidFill>
              </a:rPr>
              <a:t>.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t="75282"/>
          <a:stretch/>
        </p:blipFill>
        <p:spPr>
          <a:xfrm>
            <a:off x="152400" y="204538"/>
            <a:ext cx="11887200" cy="1101017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3" name="Group 2"/>
          <p:cNvGrpSpPr/>
          <p:nvPr/>
        </p:nvGrpSpPr>
        <p:grpSpPr>
          <a:xfrm>
            <a:off x="4495800" y="2708100"/>
            <a:ext cx="3200400" cy="3445071"/>
            <a:chOff x="4370133" y="2194560"/>
            <a:chExt cx="2857500" cy="3084867"/>
          </a:xfrm>
        </p:grpSpPr>
        <p:pic>
          <p:nvPicPr>
            <p:cNvPr id="2050" name="Picture 2" descr="Women swimming clipart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70133" y="2194560"/>
              <a:ext cx="2857500" cy="2857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4573587" y="5052060"/>
              <a:ext cx="2450591" cy="22736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050" dirty="0">
                  <a:hlinkClick r:id="rId4"/>
                </a:rPr>
                <a:t>http://clipart-library.com/clipart/1042888.htm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3969754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91137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132149" y="66009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107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780" y="1636776"/>
            <a:ext cx="9227547" cy="374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5372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297" y="3173730"/>
            <a:ext cx="10993406" cy="292608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V="1">
            <a:off x="8787466" y="3910399"/>
            <a:ext cx="13716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66127"/>
            <a:ext cx="11430000" cy="275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345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20" y="169164"/>
            <a:ext cx="11795760" cy="5820156"/>
          </a:xfrm>
        </p:spPr>
        <p:txBody>
          <a:bodyPr anchor="ctr">
            <a:noAutofit/>
          </a:bodyPr>
          <a:lstStyle/>
          <a:p>
            <a:r>
              <a:rPr lang="en-US" altLang="ko-KR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UNIT 11</a:t>
            </a:r>
            <a:br>
              <a:rPr lang="en-US" altLang="ko-KR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 </a:t>
            </a:r>
            <a:br>
              <a:rPr lang="en-US" altLang="ko-KR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ko-KR" alt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우주로 떠나는 여행</a:t>
            </a:r>
            <a:br>
              <a:rPr lang="en-US" altLang="ko-KR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en-US" altLang="ko-KR" sz="4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Trip to the Universe </a:t>
            </a:r>
            <a:endParaRPr lang="en-US" sz="4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641509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758950" y="5073087"/>
            <a:ext cx="1239012" cy="866635"/>
            <a:chOff x="1709928" y="1316736"/>
            <a:chExt cx="1239012" cy="866635"/>
          </a:xfrm>
        </p:grpSpPr>
        <p:sp>
          <p:nvSpPr>
            <p:cNvPr id="2" name="TextBox 1"/>
            <p:cNvSpPr txBox="1"/>
            <p:nvPr/>
          </p:nvSpPr>
          <p:spPr>
            <a:xfrm>
              <a:off x="1709928" y="1316736"/>
              <a:ext cx="795528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000" dirty="0"/>
                <a:t>ㄱ</a:t>
              </a:r>
              <a:endParaRPr lang="en-US" sz="5000" dirty="0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2153412" y="1321597"/>
              <a:ext cx="795528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000" dirty="0">
                  <a:solidFill>
                    <a:srgbClr val="FF0000"/>
                  </a:solidFill>
                </a:rPr>
                <a:t>ㅏ</a:t>
              </a:r>
              <a:endParaRPr lang="en-US" sz="5000" dirty="0">
                <a:solidFill>
                  <a:srgbClr val="FF0000"/>
                </a:solidFill>
              </a:endParaRPr>
            </a:p>
          </p:txBody>
        </p:sp>
      </p:grpSp>
      <p:sp>
        <p:nvSpPr>
          <p:cNvPr id="5" name="Rounded Rectangle 4"/>
          <p:cNvSpPr/>
          <p:nvPr/>
        </p:nvSpPr>
        <p:spPr>
          <a:xfrm>
            <a:off x="701040" y="170688"/>
            <a:ext cx="5943600" cy="914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latin typeface="+mn-ea"/>
              </a:rPr>
              <a:t>모음 </a:t>
            </a:r>
            <a:r>
              <a:rPr lang="en-US" altLang="ko-KR" sz="4000" dirty="0">
                <a:latin typeface="+mn-ea"/>
              </a:rPr>
              <a:t>‘</a:t>
            </a:r>
            <a:r>
              <a:rPr lang="ko-KR" altLang="en-US" sz="4000" dirty="0">
                <a:latin typeface="+mn-ea"/>
              </a:rPr>
              <a:t>ㅏ</a:t>
            </a:r>
            <a:r>
              <a:rPr lang="en-US" altLang="ko-KR" sz="4000" dirty="0">
                <a:latin typeface="+mn-ea"/>
              </a:rPr>
              <a:t>’  ‘</a:t>
            </a:r>
            <a:r>
              <a:rPr lang="ko-KR" altLang="en-US" sz="4000" dirty="0">
                <a:latin typeface="+mn-ea"/>
              </a:rPr>
              <a:t>ㅗ</a:t>
            </a:r>
            <a:r>
              <a:rPr lang="en-US" altLang="ko-KR" sz="4000" dirty="0">
                <a:latin typeface="+mn-ea"/>
              </a:rPr>
              <a:t>＇</a:t>
            </a:r>
            <a:r>
              <a:rPr lang="ko-KR" altLang="en-US" sz="4000" dirty="0">
                <a:solidFill>
                  <a:srgbClr val="FF0000"/>
                </a:solidFill>
                <a:latin typeface="+mn-ea"/>
              </a:rPr>
              <a:t>있을 때</a:t>
            </a:r>
            <a:endParaRPr lang="en-US" sz="40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19544" y="167640"/>
            <a:ext cx="7955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000" dirty="0"/>
              <a:t>+</a:t>
            </a:r>
            <a:endParaRPr lang="en-US" sz="5000" dirty="0"/>
          </a:p>
        </p:txBody>
      </p:sp>
      <p:sp>
        <p:nvSpPr>
          <p:cNvPr id="8" name="Rounded Rectangle 7"/>
          <p:cNvSpPr/>
          <p:nvPr/>
        </p:nvSpPr>
        <p:spPr>
          <a:xfrm>
            <a:off x="7921752" y="170688"/>
            <a:ext cx="3200400" cy="914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latin typeface="+mn-ea"/>
              </a:rPr>
              <a:t>아서인지</a:t>
            </a:r>
            <a:endParaRPr lang="en-US" sz="40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86393" y="1963722"/>
            <a:ext cx="2819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000" dirty="0"/>
              <a:t>아서인지</a:t>
            </a:r>
            <a:endParaRPr lang="en-US" sz="5000" dirty="0"/>
          </a:p>
        </p:txBody>
      </p:sp>
      <p:grpSp>
        <p:nvGrpSpPr>
          <p:cNvPr id="25" name="Group 24"/>
          <p:cNvGrpSpPr/>
          <p:nvPr/>
        </p:nvGrpSpPr>
        <p:grpSpPr>
          <a:xfrm>
            <a:off x="854582" y="3128019"/>
            <a:ext cx="801244" cy="1656222"/>
            <a:chOff x="1824799" y="3597583"/>
            <a:chExt cx="801244" cy="1656222"/>
          </a:xfrm>
        </p:grpSpPr>
        <p:sp>
          <p:nvSpPr>
            <p:cNvPr id="21" name="TextBox 20"/>
            <p:cNvSpPr txBox="1"/>
            <p:nvPr/>
          </p:nvSpPr>
          <p:spPr>
            <a:xfrm>
              <a:off x="1824799" y="3597583"/>
              <a:ext cx="795528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000" dirty="0"/>
                <a:t>ㅈ</a:t>
              </a:r>
              <a:endParaRPr lang="en-US" sz="50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830515" y="3903369"/>
              <a:ext cx="795528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000" dirty="0">
                  <a:solidFill>
                    <a:srgbClr val="FF0000"/>
                  </a:solidFill>
                </a:rPr>
                <a:t>ㅗ</a:t>
              </a:r>
              <a:endParaRPr lang="en-US" sz="5000" dirty="0">
                <a:solidFill>
                  <a:srgbClr val="FF0000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827657" y="4392031"/>
              <a:ext cx="795528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000" dirty="0"/>
                <a:t>ㅎ</a:t>
              </a:r>
              <a:endParaRPr lang="en-US" sz="5000" dirty="0"/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2390584" y="3491580"/>
            <a:ext cx="2819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000" dirty="0"/>
              <a:t>아서인지</a:t>
            </a:r>
            <a:endParaRPr lang="en-US" sz="5000" dirty="0"/>
          </a:p>
        </p:txBody>
      </p:sp>
      <p:sp>
        <p:nvSpPr>
          <p:cNvPr id="31" name="TextBox 30"/>
          <p:cNvSpPr txBox="1"/>
          <p:nvPr/>
        </p:nvSpPr>
        <p:spPr>
          <a:xfrm>
            <a:off x="2386393" y="5073087"/>
            <a:ext cx="2819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000" dirty="0"/>
              <a:t>아서인지</a:t>
            </a:r>
            <a:endParaRPr lang="en-US" sz="5000" dirty="0"/>
          </a:p>
        </p:txBody>
      </p:sp>
      <p:sp>
        <p:nvSpPr>
          <p:cNvPr id="32" name="Right Arrow 31"/>
          <p:cNvSpPr/>
          <p:nvPr/>
        </p:nvSpPr>
        <p:spPr>
          <a:xfrm>
            <a:off x="5696712" y="2033421"/>
            <a:ext cx="731520" cy="457200"/>
          </a:xfrm>
          <a:prstGeom prst="rightArrow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ight Arrow 32"/>
          <p:cNvSpPr/>
          <p:nvPr/>
        </p:nvSpPr>
        <p:spPr>
          <a:xfrm>
            <a:off x="5696712" y="5301687"/>
            <a:ext cx="731520" cy="457200"/>
          </a:xfrm>
          <a:prstGeom prst="rightArrow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ight Arrow 33"/>
          <p:cNvSpPr/>
          <p:nvPr/>
        </p:nvSpPr>
        <p:spPr>
          <a:xfrm>
            <a:off x="5696712" y="3686288"/>
            <a:ext cx="731520" cy="457200"/>
          </a:xfrm>
          <a:prstGeom prst="rightArrow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/>
          <p:cNvSpPr/>
          <p:nvPr/>
        </p:nvSpPr>
        <p:spPr>
          <a:xfrm>
            <a:off x="7417308" y="1804821"/>
            <a:ext cx="3657600" cy="914400"/>
          </a:xfrm>
          <a:prstGeom prst="round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많아서인지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7417308" y="5073087"/>
            <a:ext cx="3657600" cy="914400"/>
          </a:xfrm>
          <a:prstGeom prst="round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가서인지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7417308" y="3438954"/>
            <a:ext cx="3657600" cy="914400"/>
          </a:xfrm>
          <a:prstGeom prst="round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좋아서인지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712850" y="1650275"/>
            <a:ext cx="1330833" cy="1366849"/>
            <a:chOff x="1717357" y="3736848"/>
            <a:chExt cx="1330833" cy="1366849"/>
          </a:xfrm>
        </p:grpSpPr>
        <p:sp>
          <p:nvSpPr>
            <p:cNvPr id="37" name="TextBox 36"/>
            <p:cNvSpPr txBox="1"/>
            <p:nvPr/>
          </p:nvSpPr>
          <p:spPr>
            <a:xfrm>
              <a:off x="1717357" y="3736848"/>
              <a:ext cx="795528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000" dirty="0"/>
                <a:t>ㅁ</a:t>
              </a:r>
              <a:endParaRPr lang="en-US" sz="5000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252662" y="3736848"/>
              <a:ext cx="795528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000" dirty="0">
                  <a:solidFill>
                    <a:srgbClr val="FF0000"/>
                  </a:solidFill>
                </a:rPr>
                <a:t>ㅏ</a:t>
              </a:r>
              <a:endParaRPr lang="en-US" sz="5000" dirty="0">
                <a:solidFill>
                  <a:srgbClr val="FF0000"/>
                </a:solidFill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777555" y="4334256"/>
              <a:ext cx="79552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400" dirty="0"/>
                <a:t>ㄴ</a:t>
              </a:r>
              <a:endParaRPr lang="en-US" sz="4400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192464" y="4334256"/>
              <a:ext cx="79552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400" dirty="0"/>
                <a:t>ㅎ</a:t>
              </a:r>
              <a:endParaRPr lang="en-US" sz="4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000077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0" grpId="0"/>
      <p:bldP spid="31" grpId="0"/>
      <p:bldP spid="32" grpId="0" animBg="1"/>
      <p:bldP spid="33" grpId="0" animBg="1"/>
      <p:bldP spid="34" grpId="0" animBg="1"/>
      <p:bldP spid="35" grpId="0" animBg="1"/>
      <p:bldP spid="38" grpId="0" animBg="1"/>
      <p:bldP spid="3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980503" y="4892623"/>
            <a:ext cx="795528" cy="1292661"/>
            <a:chOff x="1709928" y="1316736"/>
            <a:chExt cx="795528" cy="1292661"/>
          </a:xfrm>
        </p:grpSpPr>
        <p:sp>
          <p:nvSpPr>
            <p:cNvPr id="2" name="TextBox 1"/>
            <p:cNvSpPr txBox="1"/>
            <p:nvPr/>
          </p:nvSpPr>
          <p:spPr>
            <a:xfrm>
              <a:off x="1709928" y="1316736"/>
              <a:ext cx="795528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000" dirty="0"/>
                <a:t>ㅆ</a:t>
              </a:r>
              <a:endParaRPr lang="en-US" sz="5000" dirty="0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709928" y="1747623"/>
              <a:ext cx="795528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000" dirty="0">
                  <a:solidFill>
                    <a:srgbClr val="FF0000"/>
                  </a:solidFill>
                </a:rPr>
                <a:t>ㅡ</a:t>
              </a:r>
              <a:endParaRPr lang="en-US" sz="5000" dirty="0">
                <a:solidFill>
                  <a:srgbClr val="FF0000"/>
                </a:solidFill>
              </a:endParaRPr>
            </a:p>
          </p:txBody>
        </p:sp>
      </p:grpSp>
      <p:sp>
        <p:nvSpPr>
          <p:cNvPr id="5" name="Rounded Rectangle 4"/>
          <p:cNvSpPr/>
          <p:nvPr/>
        </p:nvSpPr>
        <p:spPr>
          <a:xfrm>
            <a:off x="701040" y="170688"/>
            <a:ext cx="5943600" cy="914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latin typeface="+mn-ea"/>
              </a:rPr>
              <a:t>모음 </a:t>
            </a:r>
            <a:r>
              <a:rPr lang="en-US" altLang="ko-KR" sz="4000" dirty="0">
                <a:latin typeface="+mn-ea"/>
              </a:rPr>
              <a:t>‘</a:t>
            </a:r>
            <a:r>
              <a:rPr lang="ko-KR" altLang="en-US" sz="4000" dirty="0">
                <a:latin typeface="+mn-ea"/>
              </a:rPr>
              <a:t>ㅏ</a:t>
            </a:r>
            <a:r>
              <a:rPr lang="en-US" altLang="ko-KR" sz="4000" dirty="0">
                <a:latin typeface="+mn-ea"/>
              </a:rPr>
              <a:t>’  ‘</a:t>
            </a:r>
            <a:r>
              <a:rPr lang="ko-KR" altLang="en-US" sz="4000" dirty="0">
                <a:latin typeface="+mn-ea"/>
              </a:rPr>
              <a:t>ㅗ</a:t>
            </a:r>
            <a:r>
              <a:rPr lang="en-US" altLang="ko-KR" sz="4000" dirty="0">
                <a:latin typeface="+mn-ea"/>
              </a:rPr>
              <a:t>＇</a:t>
            </a:r>
            <a:r>
              <a:rPr lang="ko-KR" altLang="en-US" sz="4000" dirty="0">
                <a:solidFill>
                  <a:srgbClr val="FF0000"/>
                </a:solidFill>
                <a:latin typeface="+mn-ea"/>
              </a:rPr>
              <a:t>없을 때</a:t>
            </a:r>
            <a:endParaRPr lang="en-US" sz="40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19544" y="167640"/>
            <a:ext cx="7955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000" dirty="0"/>
              <a:t>+</a:t>
            </a:r>
            <a:endParaRPr lang="en-US" sz="5000" dirty="0"/>
          </a:p>
        </p:txBody>
      </p:sp>
      <p:sp>
        <p:nvSpPr>
          <p:cNvPr id="8" name="Rounded Rectangle 7"/>
          <p:cNvSpPr/>
          <p:nvPr/>
        </p:nvSpPr>
        <p:spPr>
          <a:xfrm>
            <a:off x="7921752" y="170688"/>
            <a:ext cx="3200400" cy="914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latin typeface="+mn-ea"/>
              </a:rPr>
              <a:t>어서인지</a:t>
            </a:r>
            <a:endParaRPr lang="en-US" sz="40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86393" y="1963722"/>
            <a:ext cx="2819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000" dirty="0"/>
              <a:t>어서인지</a:t>
            </a:r>
            <a:endParaRPr lang="en-US" sz="5000" dirty="0"/>
          </a:p>
        </p:txBody>
      </p:sp>
      <p:grpSp>
        <p:nvGrpSpPr>
          <p:cNvPr id="25" name="Group 24"/>
          <p:cNvGrpSpPr/>
          <p:nvPr/>
        </p:nvGrpSpPr>
        <p:grpSpPr>
          <a:xfrm>
            <a:off x="747140" y="3267284"/>
            <a:ext cx="1330833" cy="1366849"/>
            <a:chOff x="1717357" y="3736848"/>
            <a:chExt cx="1330833" cy="1366849"/>
          </a:xfrm>
        </p:grpSpPr>
        <p:sp>
          <p:nvSpPr>
            <p:cNvPr id="21" name="TextBox 20"/>
            <p:cNvSpPr txBox="1"/>
            <p:nvPr/>
          </p:nvSpPr>
          <p:spPr>
            <a:xfrm>
              <a:off x="1717357" y="3736848"/>
              <a:ext cx="795528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000" dirty="0"/>
                <a:t>ㅇ</a:t>
              </a:r>
              <a:endParaRPr lang="en-US" sz="50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252662" y="3736848"/>
              <a:ext cx="795528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000" dirty="0">
                  <a:solidFill>
                    <a:srgbClr val="FF0000"/>
                  </a:solidFill>
                </a:rPr>
                <a:t>ㅣ</a:t>
              </a:r>
              <a:endParaRPr lang="en-US" sz="5000" dirty="0">
                <a:solidFill>
                  <a:srgbClr val="FF0000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777555" y="4334256"/>
              <a:ext cx="79552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400" dirty="0"/>
                <a:t>ㄹ</a:t>
              </a:r>
              <a:endParaRPr lang="en-US" sz="44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192464" y="4334256"/>
              <a:ext cx="79552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400" dirty="0"/>
                <a:t>ㄱ</a:t>
              </a:r>
              <a:endParaRPr lang="en-US" sz="4400" dirty="0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708469" y="1565649"/>
            <a:ext cx="1330833" cy="1550622"/>
            <a:chOff x="1709928" y="1316736"/>
            <a:chExt cx="1330833" cy="1550622"/>
          </a:xfrm>
        </p:grpSpPr>
        <p:sp>
          <p:nvSpPr>
            <p:cNvPr id="27" name="TextBox 26"/>
            <p:cNvSpPr txBox="1"/>
            <p:nvPr/>
          </p:nvSpPr>
          <p:spPr>
            <a:xfrm>
              <a:off x="1709928" y="1316736"/>
              <a:ext cx="795528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000" dirty="0"/>
                <a:t>ㅁ</a:t>
              </a:r>
              <a:endParaRPr lang="en-US" sz="5000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245233" y="1316736"/>
              <a:ext cx="795528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000" dirty="0">
                  <a:solidFill>
                    <a:srgbClr val="FF0000"/>
                  </a:solidFill>
                </a:rPr>
                <a:t>ㅓ</a:t>
              </a:r>
              <a:endParaRPr lang="en-US" sz="5000" dirty="0">
                <a:solidFill>
                  <a:srgbClr val="FF000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985010" y="2005584"/>
              <a:ext cx="795528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000" dirty="0"/>
                <a:t>ㄱ</a:t>
              </a:r>
              <a:endParaRPr lang="en-US" sz="5000" dirty="0"/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2382774" y="3519822"/>
            <a:ext cx="2819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000" dirty="0"/>
              <a:t>어서인지</a:t>
            </a:r>
            <a:endParaRPr lang="en-US" sz="5000" dirty="0"/>
          </a:p>
        </p:txBody>
      </p:sp>
      <p:sp>
        <p:nvSpPr>
          <p:cNvPr id="31" name="TextBox 30"/>
          <p:cNvSpPr txBox="1"/>
          <p:nvPr/>
        </p:nvSpPr>
        <p:spPr>
          <a:xfrm>
            <a:off x="2386393" y="5073087"/>
            <a:ext cx="2819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000" dirty="0"/>
              <a:t>어서인지</a:t>
            </a:r>
            <a:endParaRPr lang="en-US" sz="5000" dirty="0"/>
          </a:p>
        </p:txBody>
      </p:sp>
      <p:sp>
        <p:nvSpPr>
          <p:cNvPr id="32" name="Right Arrow 31"/>
          <p:cNvSpPr/>
          <p:nvPr/>
        </p:nvSpPr>
        <p:spPr>
          <a:xfrm>
            <a:off x="5696712" y="2033421"/>
            <a:ext cx="731520" cy="457200"/>
          </a:xfrm>
          <a:prstGeom prst="rightArrow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ight Arrow 32"/>
          <p:cNvSpPr/>
          <p:nvPr/>
        </p:nvSpPr>
        <p:spPr>
          <a:xfrm>
            <a:off x="5696712" y="5301687"/>
            <a:ext cx="731520" cy="457200"/>
          </a:xfrm>
          <a:prstGeom prst="rightArrow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ight Arrow 33"/>
          <p:cNvSpPr/>
          <p:nvPr/>
        </p:nvSpPr>
        <p:spPr>
          <a:xfrm>
            <a:off x="5696712" y="3686288"/>
            <a:ext cx="731520" cy="457200"/>
          </a:xfrm>
          <a:prstGeom prst="rightArrow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/>
          <p:cNvSpPr/>
          <p:nvPr/>
        </p:nvSpPr>
        <p:spPr>
          <a:xfrm>
            <a:off x="7417308" y="1804821"/>
            <a:ext cx="3657600" cy="914400"/>
          </a:xfrm>
          <a:prstGeom prst="round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먹어서인지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7417308" y="5073087"/>
            <a:ext cx="3657600" cy="914400"/>
          </a:xfrm>
          <a:prstGeom prst="round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써서인지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7417308" y="3438954"/>
            <a:ext cx="3657600" cy="914400"/>
          </a:xfrm>
          <a:prstGeom prst="round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읽어서인지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9395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0" grpId="0"/>
      <p:bldP spid="31" grpId="0"/>
      <p:bldP spid="32" grpId="0" animBg="1"/>
      <p:bldP spid="33" grpId="0" animBg="1"/>
      <p:bldP spid="34" grpId="0" animBg="1"/>
      <p:bldP spid="35" grpId="0" animBg="1"/>
      <p:bldP spid="38" grpId="0" animBg="1"/>
      <p:bldP spid="3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701040" y="170688"/>
            <a:ext cx="5943600" cy="914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000" dirty="0">
                <a:latin typeface="+mn-ea"/>
              </a:rPr>
              <a:t>‘-</a:t>
            </a:r>
            <a:r>
              <a:rPr lang="ko-KR" altLang="en-US" sz="4000" dirty="0">
                <a:latin typeface="+mn-ea"/>
              </a:rPr>
              <a:t>하다</a:t>
            </a:r>
            <a:r>
              <a:rPr lang="en-US" altLang="ko-KR" sz="4000" dirty="0">
                <a:latin typeface="+mn-ea"/>
              </a:rPr>
              <a:t>’</a:t>
            </a:r>
            <a:r>
              <a:rPr lang="ko-KR" altLang="en-US" sz="4000" dirty="0">
                <a:latin typeface="+mn-ea"/>
              </a:rPr>
              <a:t> 로 끝날 때</a:t>
            </a:r>
            <a:endParaRPr lang="en-US" sz="40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19544" y="167640"/>
            <a:ext cx="7955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000" dirty="0"/>
              <a:t>+</a:t>
            </a:r>
            <a:endParaRPr lang="en-US" sz="5000" dirty="0"/>
          </a:p>
        </p:txBody>
      </p:sp>
      <p:sp>
        <p:nvSpPr>
          <p:cNvPr id="8" name="Rounded Rectangle 7"/>
          <p:cNvSpPr/>
          <p:nvPr/>
        </p:nvSpPr>
        <p:spPr>
          <a:xfrm>
            <a:off x="7921752" y="170688"/>
            <a:ext cx="3200400" cy="914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latin typeface="+mn-ea"/>
              </a:rPr>
              <a:t>해서인지</a:t>
            </a:r>
            <a:endParaRPr lang="en-US" sz="40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85983" y="1880712"/>
            <a:ext cx="2819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000" dirty="0"/>
              <a:t>공부</a:t>
            </a:r>
            <a:r>
              <a:rPr lang="ko-KR" altLang="en-US" sz="5000" dirty="0">
                <a:solidFill>
                  <a:srgbClr val="FF0000"/>
                </a:solidFill>
              </a:rPr>
              <a:t>하다</a:t>
            </a:r>
            <a:endParaRPr lang="en-US" sz="5000" dirty="0">
              <a:solidFill>
                <a:srgbClr val="FF0000"/>
              </a:solidFill>
            </a:endParaRPr>
          </a:p>
        </p:txBody>
      </p:sp>
      <p:sp>
        <p:nvSpPr>
          <p:cNvPr id="32" name="Right Arrow 31"/>
          <p:cNvSpPr/>
          <p:nvPr/>
        </p:nvSpPr>
        <p:spPr>
          <a:xfrm>
            <a:off x="5208366" y="2042565"/>
            <a:ext cx="731520" cy="457200"/>
          </a:xfrm>
          <a:prstGeom prst="rightArrow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/>
          <p:cNvSpPr/>
          <p:nvPr/>
        </p:nvSpPr>
        <p:spPr>
          <a:xfrm>
            <a:off x="7148418" y="1813965"/>
            <a:ext cx="3657600" cy="914400"/>
          </a:xfrm>
          <a:prstGeom prst="round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공부해서인지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385983" y="4971979"/>
            <a:ext cx="2819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000" dirty="0"/>
              <a:t>중요</a:t>
            </a:r>
            <a:r>
              <a:rPr lang="ko-KR" altLang="en-US" sz="5000" dirty="0">
                <a:solidFill>
                  <a:srgbClr val="FF0000"/>
                </a:solidFill>
              </a:rPr>
              <a:t>하다</a:t>
            </a:r>
            <a:endParaRPr lang="en-US" sz="5000" dirty="0">
              <a:solidFill>
                <a:srgbClr val="FF0000"/>
              </a:solidFill>
            </a:endParaRPr>
          </a:p>
        </p:txBody>
      </p:sp>
      <p:sp>
        <p:nvSpPr>
          <p:cNvPr id="40" name="Right Arrow 39"/>
          <p:cNvSpPr/>
          <p:nvPr/>
        </p:nvSpPr>
        <p:spPr>
          <a:xfrm>
            <a:off x="5208366" y="5133832"/>
            <a:ext cx="731520" cy="457200"/>
          </a:xfrm>
          <a:prstGeom prst="rightArrow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ounded Rectangle 40"/>
          <p:cNvSpPr/>
          <p:nvPr/>
        </p:nvSpPr>
        <p:spPr>
          <a:xfrm>
            <a:off x="7148418" y="4905232"/>
            <a:ext cx="3657600" cy="914400"/>
          </a:xfrm>
          <a:prstGeom prst="round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중요해서인지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385983" y="3392972"/>
            <a:ext cx="2819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000" dirty="0"/>
              <a:t>일</a:t>
            </a:r>
            <a:r>
              <a:rPr lang="ko-KR" altLang="en-US" sz="5000" dirty="0">
                <a:solidFill>
                  <a:srgbClr val="FF0000"/>
                </a:solidFill>
              </a:rPr>
              <a:t>하다</a:t>
            </a:r>
            <a:endParaRPr lang="en-US" sz="5000" dirty="0">
              <a:solidFill>
                <a:srgbClr val="FF0000"/>
              </a:solidFill>
            </a:endParaRPr>
          </a:p>
        </p:txBody>
      </p:sp>
      <p:sp>
        <p:nvSpPr>
          <p:cNvPr id="44" name="Right Arrow 43"/>
          <p:cNvSpPr/>
          <p:nvPr/>
        </p:nvSpPr>
        <p:spPr>
          <a:xfrm>
            <a:off x="5208366" y="3554825"/>
            <a:ext cx="731520" cy="457200"/>
          </a:xfrm>
          <a:prstGeom prst="rightArrow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ounded Rectangle 44"/>
          <p:cNvSpPr/>
          <p:nvPr/>
        </p:nvSpPr>
        <p:spPr>
          <a:xfrm>
            <a:off x="7148418" y="3326225"/>
            <a:ext cx="3657600" cy="914400"/>
          </a:xfrm>
          <a:prstGeom prst="round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일해서인지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98058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5" grpId="0" animBg="1"/>
      <p:bldP spid="40" grpId="0" animBg="1"/>
      <p:bldP spid="41" grpId="0" animBg="1"/>
      <p:bldP spid="44" grpId="0" animBg="1"/>
      <p:bldP spid="4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701040" y="170688"/>
            <a:ext cx="5943600" cy="914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latin typeface="+mn-ea"/>
              </a:rPr>
              <a:t>ㅂ 받침이 있을 때</a:t>
            </a:r>
            <a:endParaRPr lang="en-US" sz="40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19544" y="167640"/>
            <a:ext cx="7955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000" dirty="0"/>
              <a:t>+</a:t>
            </a:r>
            <a:endParaRPr lang="en-US" sz="5000" dirty="0"/>
          </a:p>
        </p:txBody>
      </p:sp>
      <p:sp>
        <p:nvSpPr>
          <p:cNvPr id="8" name="Rounded Rectangle 7"/>
          <p:cNvSpPr/>
          <p:nvPr/>
        </p:nvSpPr>
        <p:spPr>
          <a:xfrm>
            <a:off x="7921752" y="170688"/>
            <a:ext cx="3200400" cy="914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latin typeface="+mn-ea"/>
              </a:rPr>
              <a:t>워서인지</a:t>
            </a:r>
            <a:endParaRPr lang="en-US" sz="40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86393" y="1963722"/>
            <a:ext cx="2819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000" dirty="0"/>
              <a:t>워서인지</a:t>
            </a:r>
            <a:endParaRPr lang="en-US" sz="5000" dirty="0"/>
          </a:p>
        </p:txBody>
      </p:sp>
      <p:grpSp>
        <p:nvGrpSpPr>
          <p:cNvPr id="25" name="Group 24"/>
          <p:cNvGrpSpPr/>
          <p:nvPr/>
        </p:nvGrpSpPr>
        <p:grpSpPr>
          <a:xfrm>
            <a:off x="804672" y="3950709"/>
            <a:ext cx="1330833" cy="1508105"/>
            <a:chOff x="1717357" y="3736848"/>
            <a:chExt cx="1330833" cy="1508105"/>
          </a:xfrm>
        </p:grpSpPr>
        <p:sp>
          <p:nvSpPr>
            <p:cNvPr id="21" name="TextBox 20"/>
            <p:cNvSpPr txBox="1"/>
            <p:nvPr/>
          </p:nvSpPr>
          <p:spPr>
            <a:xfrm>
              <a:off x="1717357" y="3736848"/>
              <a:ext cx="795528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000" dirty="0"/>
                <a:t>ㄷ</a:t>
              </a:r>
              <a:endParaRPr lang="en-US" sz="50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252662" y="3736848"/>
              <a:ext cx="795528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000" dirty="0">
                  <a:solidFill>
                    <a:srgbClr val="FF0000"/>
                  </a:solidFill>
                </a:rPr>
                <a:t>ㅓ</a:t>
              </a:r>
              <a:endParaRPr lang="en-US" sz="5000" dirty="0">
                <a:solidFill>
                  <a:srgbClr val="FF0000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985010" y="4383179"/>
              <a:ext cx="795528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000" dirty="0"/>
                <a:t>ㅂ</a:t>
              </a:r>
              <a:endParaRPr lang="en-US" sz="5000" dirty="0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995219" y="1748220"/>
            <a:ext cx="804196" cy="1690734"/>
            <a:chOff x="1709928" y="1316736"/>
            <a:chExt cx="804196" cy="1690734"/>
          </a:xfrm>
        </p:grpSpPr>
        <p:sp>
          <p:nvSpPr>
            <p:cNvPr id="27" name="TextBox 26"/>
            <p:cNvSpPr txBox="1"/>
            <p:nvPr/>
          </p:nvSpPr>
          <p:spPr>
            <a:xfrm>
              <a:off x="1709928" y="1316736"/>
              <a:ext cx="795528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000" dirty="0"/>
                <a:t>ㅊ</a:t>
              </a:r>
              <a:endParaRPr lang="en-US" sz="5000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718596" y="1747094"/>
              <a:ext cx="795528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000" dirty="0">
                  <a:solidFill>
                    <a:srgbClr val="FF0000"/>
                  </a:solidFill>
                </a:rPr>
                <a:t>ㅜ</a:t>
              </a:r>
              <a:endParaRPr lang="en-US" sz="5000" dirty="0">
                <a:solidFill>
                  <a:srgbClr val="FF000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718310" y="2145696"/>
              <a:ext cx="795528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000" dirty="0"/>
                <a:t>ㅂ</a:t>
              </a:r>
              <a:endParaRPr lang="en-US" sz="5000" dirty="0"/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2403157" y="4272297"/>
            <a:ext cx="2819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000" dirty="0"/>
              <a:t>워서인지</a:t>
            </a:r>
            <a:endParaRPr lang="en-US" sz="5000" dirty="0"/>
          </a:p>
        </p:txBody>
      </p:sp>
      <p:sp>
        <p:nvSpPr>
          <p:cNvPr id="32" name="Right Arrow 31"/>
          <p:cNvSpPr/>
          <p:nvPr/>
        </p:nvSpPr>
        <p:spPr>
          <a:xfrm>
            <a:off x="5696712" y="2152265"/>
            <a:ext cx="731520" cy="457200"/>
          </a:xfrm>
          <a:prstGeom prst="rightArrow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ight Arrow 33"/>
          <p:cNvSpPr/>
          <p:nvPr/>
        </p:nvSpPr>
        <p:spPr>
          <a:xfrm>
            <a:off x="5696712" y="4474584"/>
            <a:ext cx="731520" cy="457200"/>
          </a:xfrm>
          <a:prstGeom prst="rightArrow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/>
          <p:cNvSpPr/>
          <p:nvPr/>
        </p:nvSpPr>
        <p:spPr>
          <a:xfrm>
            <a:off x="7417308" y="1937409"/>
            <a:ext cx="3657600" cy="914400"/>
          </a:xfrm>
          <a:prstGeom prst="round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추워서인지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7417308" y="4245984"/>
            <a:ext cx="3657600" cy="914400"/>
          </a:xfrm>
          <a:prstGeom prst="round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더워서인지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94849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0" grpId="0"/>
      <p:bldP spid="32" grpId="0" animBg="1"/>
      <p:bldP spid="34" grpId="0" animBg="1"/>
      <p:bldP spid="35" grpId="0" animBg="1"/>
      <p:bldP spid="3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152400" y="1666894"/>
            <a:ext cx="3548743" cy="2778566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요즘 제시카를 만날 수가 없어요</a:t>
            </a:r>
            <a:r>
              <a:rPr lang="en-US" altLang="ko-KR" sz="3200" dirty="0">
                <a:solidFill>
                  <a:prstClr val="black"/>
                </a:solidFill>
              </a:rPr>
              <a:t>.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8490857" y="1665684"/>
            <a:ext cx="3548743" cy="2779776"/>
          </a:xfrm>
          <a:prstGeom prst="wedgeRoundRectCallout">
            <a:avLst>
              <a:gd name="adj1" fmla="val -66282"/>
              <a:gd name="adj2" fmla="val 38070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000" dirty="0">
                <a:solidFill>
                  <a:prstClr val="black"/>
                </a:solidFill>
              </a:rPr>
              <a:t>시험 때문에 </a:t>
            </a:r>
            <a:r>
              <a:rPr lang="ko-KR" altLang="en-US" sz="4000" u="sng" dirty="0">
                <a:solidFill>
                  <a:srgbClr val="FF0000"/>
                </a:solidFill>
              </a:rPr>
              <a:t>바빠서인지</a:t>
            </a:r>
            <a:r>
              <a:rPr lang="ko-KR" altLang="en-US" sz="3000" dirty="0">
                <a:solidFill>
                  <a:prstClr val="black"/>
                </a:solidFill>
              </a:rPr>
              <a:t> 연락이 안 돼요</a:t>
            </a:r>
            <a:r>
              <a:rPr lang="en-US" altLang="ko-KR" sz="3000" dirty="0">
                <a:solidFill>
                  <a:prstClr val="black"/>
                </a:solidFill>
              </a:rPr>
              <a:t>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768" b="75601"/>
          <a:stretch/>
        </p:blipFill>
        <p:spPr>
          <a:xfrm>
            <a:off x="152400" y="180474"/>
            <a:ext cx="11887200" cy="1085451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7" name="Group 6"/>
          <p:cNvGrpSpPr/>
          <p:nvPr/>
        </p:nvGrpSpPr>
        <p:grpSpPr>
          <a:xfrm>
            <a:off x="3823335" y="1563624"/>
            <a:ext cx="4254713" cy="4464176"/>
            <a:chOff x="3878199" y="1545336"/>
            <a:chExt cx="4254713" cy="446417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78199" y="1545336"/>
              <a:ext cx="4254713" cy="4464176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4282167" y="5755596"/>
              <a:ext cx="3446777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050" dirty="0">
                  <a:hlinkClick r:id="rId4"/>
                </a:rPr>
                <a:t>https://www.clipart.email/make-a-clipart/?image=1087875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1711629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152400" y="1775752"/>
            <a:ext cx="3548743" cy="2778566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오늘 유진이의 얼굴이 좋지 않네</a:t>
            </a:r>
            <a:r>
              <a:rPr lang="en-US" altLang="ko-KR" sz="3200" dirty="0">
                <a:solidFill>
                  <a:prstClr val="black"/>
                </a:solidFill>
              </a:rPr>
              <a:t>.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8490857" y="1775752"/>
            <a:ext cx="3548743" cy="3573488"/>
          </a:xfrm>
          <a:prstGeom prst="wedgeRoundRectCallout">
            <a:avLst>
              <a:gd name="adj1" fmla="val -72113"/>
              <a:gd name="adj2" fmla="val 22047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000" dirty="0">
                <a:solidFill>
                  <a:prstClr val="black"/>
                </a:solidFill>
              </a:rPr>
              <a:t>감기에 </a:t>
            </a:r>
            <a:r>
              <a:rPr lang="ko-KR" altLang="en-US" sz="4000" u="sng" dirty="0">
                <a:solidFill>
                  <a:srgbClr val="FF0000"/>
                </a:solidFill>
              </a:rPr>
              <a:t>걸려서인지</a:t>
            </a:r>
            <a:r>
              <a:rPr lang="ko-KR" altLang="en-US" sz="3000" dirty="0">
                <a:solidFill>
                  <a:prstClr val="black"/>
                </a:solidFill>
              </a:rPr>
              <a:t> 밥을 잘 못 먹은 것 같아</a:t>
            </a:r>
            <a:r>
              <a:rPr lang="en-US" altLang="ko-KR" sz="3000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t="25244" b="50000"/>
          <a:stretch/>
        </p:blipFill>
        <p:spPr>
          <a:xfrm>
            <a:off x="152400" y="180473"/>
            <a:ext cx="11887200" cy="1137140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2" name="Group 1"/>
          <p:cNvGrpSpPr/>
          <p:nvPr/>
        </p:nvGrpSpPr>
        <p:grpSpPr>
          <a:xfrm>
            <a:off x="4643571" y="3165035"/>
            <a:ext cx="2743200" cy="2997116"/>
            <a:chOff x="4643571" y="3165035"/>
            <a:chExt cx="2743200" cy="2997116"/>
          </a:xfrm>
        </p:grpSpPr>
        <p:pic>
          <p:nvPicPr>
            <p:cNvPr id="7" name="Picture 2" descr="Flu Clip Art Image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3571" y="3165035"/>
              <a:ext cx="2743200" cy="2743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 7"/>
            <p:cNvSpPr/>
            <p:nvPr/>
          </p:nvSpPr>
          <p:spPr>
            <a:xfrm>
              <a:off x="4677305" y="5908235"/>
              <a:ext cx="2675732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050" dirty="0">
                  <a:hlinkClick r:id="rId4"/>
                </a:rPr>
                <a:t>http://clipart-library.com/clipart/255384.htm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2268914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152400" y="1684312"/>
            <a:ext cx="3548743" cy="2743200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도로에 차가 많아서 길이 막혀요</a:t>
            </a:r>
            <a:r>
              <a:rPr lang="en-US" altLang="ko-KR" sz="3200" dirty="0">
                <a:solidFill>
                  <a:prstClr val="black"/>
                </a:solidFill>
              </a:rPr>
              <a:t>.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7827265" y="1684312"/>
            <a:ext cx="4212336" cy="2926080"/>
          </a:xfrm>
          <a:prstGeom prst="wedgeRoundRectCallout">
            <a:avLst>
              <a:gd name="adj1" fmla="val -67299"/>
              <a:gd name="adj2" fmla="val 31101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4000" u="sng" dirty="0">
                <a:solidFill>
                  <a:srgbClr val="FF0000"/>
                </a:solidFill>
              </a:rPr>
              <a:t>주말이어서인지</a:t>
            </a:r>
            <a:endParaRPr lang="en-US" altLang="ko-KR" sz="4000" u="sng" dirty="0">
              <a:solidFill>
                <a:srgbClr val="FF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3000" dirty="0">
                <a:solidFill>
                  <a:prstClr val="black"/>
                </a:solidFill>
              </a:rPr>
              <a:t>놀러 가는 사람들이 많아요</a:t>
            </a:r>
            <a:r>
              <a:rPr lang="en-US" altLang="ko-KR" sz="3000" dirty="0">
                <a:solidFill>
                  <a:prstClr val="black"/>
                </a:solidFill>
              </a:rPr>
              <a:t>.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t="50563" b="24961"/>
          <a:stretch/>
        </p:blipFill>
        <p:spPr>
          <a:xfrm>
            <a:off x="152400" y="191531"/>
            <a:ext cx="11887200" cy="1124218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7" name="Group 6"/>
          <p:cNvGrpSpPr/>
          <p:nvPr/>
        </p:nvGrpSpPr>
        <p:grpSpPr>
          <a:xfrm>
            <a:off x="3935404" y="3055912"/>
            <a:ext cx="3657600" cy="3017520"/>
            <a:chOff x="4150897" y="2917698"/>
            <a:chExt cx="3850104" cy="3179996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50897" y="2917698"/>
              <a:ext cx="3850104" cy="2926080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4372612" y="5843778"/>
              <a:ext cx="3446777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dirty="0">
                  <a:hlinkClick r:id="rId4"/>
                </a:rPr>
                <a:t>https://www.clipart.email/make-a-clipart/?image=1192529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4243622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152400" y="1666894"/>
            <a:ext cx="3548743" cy="3017520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알렉스는 친구가 많은가 봐</a:t>
            </a:r>
            <a:r>
              <a:rPr lang="en-US" altLang="ko-KR" sz="3200" dirty="0">
                <a:solidFill>
                  <a:prstClr val="black"/>
                </a:solidFill>
              </a:rPr>
              <a:t>.</a:t>
            </a:r>
            <a:endParaRPr lang="en-US" sz="3200" u="sng" dirty="0">
              <a:solidFill>
                <a:srgbClr val="FF0000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7909561" y="1666894"/>
            <a:ext cx="4130040" cy="3017520"/>
          </a:xfrm>
          <a:prstGeom prst="wedgeRoundRectCallout">
            <a:avLst>
              <a:gd name="adj1" fmla="val -65943"/>
              <a:gd name="adj2" fmla="val 36010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000" dirty="0">
                <a:solidFill>
                  <a:prstClr val="black"/>
                </a:solidFill>
              </a:rPr>
              <a:t>활동적이고 </a:t>
            </a:r>
            <a:r>
              <a:rPr lang="ko-KR" altLang="en-US" sz="4000" u="sng" dirty="0">
                <a:solidFill>
                  <a:srgbClr val="FF0000"/>
                </a:solidFill>
              </a:rPr>
              <a:t>재미있어서인지</a:t>
            </a:r>
            <a:r>
              <a:rPr lang="ko-KR" altLang="en-US" sz="3000" dirty="0">
                <a:solidFill>
                  <a:prstClr val="black"/>
                </a:solidFill>
              </a:rPr>
              <a:t> 좋아하는 사람이 많아</a:t>
            </a:r>
            <a:r>
              <a:rPr lang="en-US" altLang="ko-KR" sz="3000" dirty="0">
                <a:solidFill>
                  <a:prstClr val="black"/>
                </a:solidFill>
              </a:rPr>
              <a:t>. </a:t>
            </a:r>
          </a:p>
        </p:txBody>
      </p:sp>
      <p:sp>
        <p:nvSpPr>
          <p:cNvPr id="2" name="AutoShape 2" descr="Casamento Soap Wedding Favors, Wedding Invitations, 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t="75882"/>
          <a:stretch/>
        </p:blipFill>
        <p:spPr>
          <a:xfrm>
            <a:off x="152400" y="184402"/>
            <a:ext cx="11887200" cy="1107795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4" name="Group 3"/>
          <p:cNvGrpSpPr/>
          <p:nvPr/>
        </p:nvGrpSpPr>
        <p:grpSpPr>
          <a:xfrm>
            <a:off x="3609661" y="3187637"/>
            <a:ext cx="4226748" cy="2709888"/>
            <a:chOff x="3609661" y="3187637"/>
            <a:chExt cx="4226748" cy="2709888"/>
          </a:xfrm>
        </p:grpSpPr>
        <p:pic>
          <p:nvPicPr>
            <p:cNvPr id="1026" name="Picture 2" descr="Free Clip Art Friends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>
                          <a14:foregroundMark x1="5664" y1="18824" x2="5664" y2="18824"/>
                          <a14:foregroundMark x1="1953" y1="19160" x2="21387" y2="8403"/>
                          <a14:foregroundMark x1="9570" y1="19664" x2="22949" y2="11765"/>
                          <a14:foregroundMark x1="9863" y1="22689" x2="9668" y2="34118"/>
                          <a14:foregroundMark x1="17480" y1="31933" x2="17480" y2="31933"/>
                          <a14:foregroundMark x1="24902" y1="79832" x2="24902" y2="79832"/>
                          <a14:foregroundMark x1="16211" y1="94454" x2="16211" y2="94454"/>
                          <a14:foregroundMark x1="12500" y1="94790" x2="18066" y2="88403"/>
                          <a14:foregroundMark x1="35742" y1="97479" x2="36328" y2="83361"/>
                          <a14:foregroundMark x1="45215" y1="70588" x2="43848" y2="92941"/>
                          <a14:foregroundMark x1="50977" y1="72773" x2="54395" y2="93445"/>
                          <a14:foregroundMark x1="43066" y1="93950" x2="43066" y2="93950"/>
                          <a14:foregroundMark x1="42285" y1="95126" x2="55469" y2="92773"/>
                          <a14:foregroundMark x1="59766" y1="94958" x2="59766" y2="94958"/>
                          <a14:foregroundMark x1="57422" y1="91261" x2="63184" y2="94454"/>
                          <a14:foregroundMark x1="71777" y1="88571" x2="80078" y2="97983"/>
                          <a14:foregroundMark x1="93164" y1="78319" x2="88770" y2="94790"/>
                          <a14:foregroundMark x1="93262" y1="57647" x2="98145" y2="63025"/>
                          <a14:foregroundMark x1="83301" y1="22185" x2="93164" y2="21345"/>
                          <a14:foregroundMark x1="87402" y1="29916" x2="93164" y2="23025"/>
                          <a14:foregroundMark x1="62891" y1="19160" x2="77539" y2="13277"/>
                          <a14:foregroundMark x1="59180" y1="22857" x2="82910" y2="25042"/>
                          <a14:foregroundMark x1="73047" y1="18151" x2="90723" y2="15630"/>
                          <a14:foregroundMark x1="76465" y1="33950" x2="85547" y2="5378"/>
                          <a14:foregroundMark x1="88379" y1="5210" x2="97461" y2="13613"/>
                          <a14:foregroundMark x1="92969" y1="15798" x2="97461" y2="23866"/>
                          <a14:foregroundMark x1="96484" y1="26891" x2="93066" y2="33277"/>
                          <a14:foregroundMark x1="87891" y1="36639" x2="87891" y2="36639"/>
                          <a14:foregroundMark x1="90527" y1="35966" x2="90527" y2="35966"/>
                          <a14:foregroundMark x1="89551" y1="36303" x2="89551" y2="36303"/>
                          <a14:foregroundMark x1="29297" y1="44202" x2="29297" y2="44202"/>
                          <a14:foregroundMark x1="28809" y1="51933" x2="28809" y2="51933"/>
                          <a14:foregroundMark x1="23730" y1="81681" x2="24414" y2="81681"/>
                          <a14:foregroundMark x1="27734" y1="89916" x2="27734" y2="89916"/>
                          <a14:foregroundMark x1="33691" y1="84202" x2="33691" y2="84202"/>
                          <a14:foregroundMark x1="18848" y1="81681" x2="18848" y2="81681"/>
                          <a14:foregroundMark x1="77637" y1="48908" x2="77637" y2="48908"/>
                          <a14:foregroundMark x1="76660" y1="57311" x2="76660" y2="57311"/>
                          <a14:foregroundMark x1="88477" y1="48739" x2="88477" y2="48739"/>
                          <a14:foregroundMark x1="90039" y1="54118" x2="90039" y2="54118"/>
                          <a14:foregroundMark x1="91699" y1="58824" x2="91699" y2="58824"/>
                          <a14:foregroundMark x1="92383" y1="60840" x2="92383" y2="60840"/>
                          <a14:foregroundMark x1="96875" y1="54790" x2="96875" y2="54790"/>
                          <a14:foregroundMark x1="91797" y1="42689" x2="91797" y2="42689"/>
                          <a14:foregroundMark x1="93555" y1="51092" x2="93555" y2="51092"/>
                          <a14:foregroundMark x1="97852" y1="57479" x2="97852" y2="57479"/>
                          <a14:foregroundMark x1="2930" y1="47731" x2="2930" y2="47731"/>
                          <a14:foregroundMark x1="3223" y1="45378" x2="3223" y2="45378"/>
                          <a14:foregroundMark x1="1855" y1="47563" x2="1855" y2="47563"/>
                          <a14:foregroundMark x1="35352" y1="31261" x2="35352" y2="31261"/>
                          <a14:foregroundMark x1="60156" y1="11933" x2="60156" y2="11933"/>
                          <a14:foregroundMark x1="2637" y1="50756" x2="2637" y2="50756"/>
                          <a14:foregroundMark x1="54102" y1="78992" x2="54102" y2="78992"/>
                          <a14:foregroundMark x1="54102" y1="75294" x2="54102" y2="7529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9661" y="3187637"/>
              <a:ext cx="4226748" cy="24559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4350704" y="5643609"/>
              <a:ext cx="2744662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050" dirty="0">
                  <a:hlinkClick r:id="rId5"/>
                </a:rPr>
                <a:t>http://clipart-library.com/clipart/1567743.htm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4024647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" y="0"/>
            <a:ext cx="12070080" cy="89468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104453" y="62620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108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6159" y="832061"/>
            <a:ext cx="8736834" cy="5486400"/>
          </a:xfrm>
          <a:prstGeom prst="rect">
            <a:avLst/>
          </a:prstGeom>
        </p:spPr>
      </p:pic>
      <p:pic>
        <p:nvPicPr>
          <p:cNvPr id="6" name="02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duotone>
              <a:prstClr val="black"/>
              <a:srgbClr val="0000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1049000" y="529523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163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334627"/>
            <a:ext cx="11430000" cy="541125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76715" y="2094365"/>
            <a:ext cx="6217920" cy="69448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944095" y="3795082"/>
            <a:ext cx="658368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44095" y="4358432"/>
            <a:ext cx="658368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44095" y="4921782"/>
            <a:ext cx="658368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b="1" dirty="0">
                <a:solidFill>
                  <a:srgbClr val="FF0000"/>
                </a:solidFill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224952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/>
      <p:bldP spid="7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" y="0"/>
            <a:ext cx="12161520" cy="635508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13852" y="2439411"/>
            <a:ext cx="3315929" cy="373755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FFC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우주를 배경으로 하는 영화를 본 적이 있어요</a:t>
            </a:r>
            <a:r>
              <a:rPr lang="en-US" altLang="ko-K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8662219" y="2439411"/>
            <a:ext cx="3315929" cy="373755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FFC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여러분이 상상한 외계인은 어떤 모습이에요</a:t>
            </a:r>
            <a:r>
              <a:rPr lang="en-US" altLang="ko-KR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4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72163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845" y="182676"/>
            <a:ext cx="11155680" cy="11294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b="11504"/>
          <a:stretch/>
        </p:blipFill>
        <p:spPr>
          <a:xfrm>
            <a:off x="381000" y="1339864"/>
            <a:ext cx="11430000" cy="4844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7440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" y="43544"/>
            <a:ext cx="12070080" cy="92050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028253" y="162618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110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747449"/>
            <a:ext cx="11887200" cy="3818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2747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524378"/>
            <a:ext cx="11887200" cy="5426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0789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753" y="244527"/>
            <a:ext cx="9991841" cy="59436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359669" y="2206033"/>
            <a:ext cx="7913789" cy="69448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829322" y="4226683"/>
            <a:ext cx="60960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829322" y="5480241"/>
            <a:ext cx="603656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829322" y="4853462"/>
            <a:ext cx="60960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890392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/>
      <p:bldP spid="10" grpId="0"/>
      <p:bldP spid="1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656" y="654969"/>
            <a:ext cx="9601200" cy="81169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656" y="2841602"/>
            <a:ext cx="11430000" cy="175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1570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597" y="438551"/>
            <a:ext cx="11652806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716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462741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121870" y="463168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112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636562"/>
            <a:ext cx="12192000" cy="1653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8382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" y="1105145"/>
            <a:ext cx="12070080" cy="440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2456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" y="81610"/>
            <a:ext cx="12161520" cy="676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2092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0960" y="192099"/>
            <a:ext cx="12070080" cy="11554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우주선에서의 생활</a:t>
            </a:r>
            <a:r>
              <a:rPr lang="en-US" altLang="ko-KR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>
                <a:hlinkClick r:id="rId3"/>
              </a:rPr>
              <a:t>https://www.youtube.com/watch?v=Sh7w8OuJq9A</a:t>
            </a:r>
            <a:r>
              <a:rPr lang="en-US" altLang="ko-KR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Sh7w8OuJq9A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625600" y="1347537"/>
            <a:ext cx="89408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36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" y="69253"/>
            <a:ext cx="12070080" cy="8311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73686" y="69253"/>
            <a:ext cx="2657354" cy="914849"/>
          </a:xfrm>
        </p:spPr>
        <p:txBody>
          <a:bodyPr>
            <a:normAutofit fontScale="90000"/>
          </a:bodyPr>
          <a:lstStyle/>
          <a:p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교재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104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5602" y="2289061"/>
            <a:ext cx="10515600" cy="2318112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ko-KR" altLang="en-US" dirty="0"/>
              <a:t>아래의 퀴즈렛 또는 파워포인트 슬라이드 활용하기</a:t>
            </a:r>
            <a:endParaRPr lang="en-US" altLang="ko-KR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Quizlet : </a:t>
            </a:r>
            <a:r>
              <a:rPr lang="en-US" dirty="0">
                <a:hlinkClick r:id="rId3"/>
              </a:rPr>
              <a:t>https://quizlet.com/_8bxc5k?x=1jqt&amp;i=1qqi22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71718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빙고게임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(Bingo)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준비물</a:t>
            </a:r>
            <a:r>
              <a:rPr lang="en-US" altLang="ko-KR" dirty="0"/>
              <a:t>: 4X4 </a:t>
            </a:r>
            <a:r>
              <a:rPr lang="ko-KR" altLang="en-US" dirty="0"/>
              <a:t>빈칸</a:t>
            </a:r>
            <a:r>
              <a:rPr lang="en-US" altLang="ko-KR" dirty="0"/>
              <a:t>, </a:t>
            </a:r>
            <a:r>
              <a:rPr lang="ko-KR" altLang="en-US" dirty="0"/>
              <a:t>영어 단어 뜻을 준비한 </a:t>
            </a:r>
            <a:r>
              <a:rPr lang="en-US" altLang="ko-KR" dirty="0"/>
              <a:t>20</a:t>
            </a:r>
            <a:r>
              <a:rPr lang="ko-KR" altLang="en-US" dirty="0"/>
              <a:t>개의 종이</a:t>
            </a:r>
            <a:endParaRPr lang="en-US" altLang="ko-KR" dirty="0"/>
          </a:p>
          <a:p>
            <a:r>
              <a:rPr lang="ko-KR" altLang="en-US" dirty="0"/>
              <a:t>방법</a:t>
            </a:r>
            <a:endParaRPr lang="en-US" altLang="ko-KR" dirty="0"/>
          </a:p>
          <a:p>
            <a:pPr marL="514350" indent="-514350">
              <a:buAutoNum type="arabicPeriod"/>
            </a:pPr>
            <a:r>
              <a:rPr lang="ko-KR" altLang="en-US" dirty="0"/>
              <a:t>학생들은 종이에 </a:t>
            </a:r>
            <a:r>
              <a:rPr lang="en-US" altLang="ko-KR" dirty="0"/>
              <a:t>4X4 </a:t>
            </a:r>
            <a:r>
              <a:rPr lang="ko-KR" altLang="en-US" dirty="0"/>
              <a:t>빈칸을 준비한다</a:t>
            </a:r>
            <a:r>
              <a:rPr lang="en-US" altLang="ko-KR" dirty="0"/>
              <a:t>.</a:t>
            </a:r>
          </a:p>
          <a:p>
            <a:pPr marL="514350" indent="-514350">
              <a:buAutoNum type="arabicPeriod"/>
            </a:pPr>
            <a:r>
              <a:rPr lang="ko-KR" altLang="en-US" dirty="0"/>
              <a:t>다음 슬라이드에 준비된 단어 중 </a:t>
            </a:r>
            <a:r>
              <a:rPr lang="en-US" altLang="ko-KR" dirty="0"/>
              <a:t>15</a:t>
            </a:r>
            <a:r>
              <a:rPr lang="ko-KR" altLang="en-US" dirty="0"/>
              <a:t>개를 선택해서 쓴다</a:t>
            </a:r>
            <a:r>
              <a:rPr lang="en-US" altLang="ko-KR" dirty="0"/>
              <a:t>. </a:t>
            </a:r>
          </a:p>
          <a:p>
            <a:pPr marL="514350" indent="-514350">
              <a:buAutoNum type="arabicPeriod"/>
            </a:pPr>
            <a:r>
              <a:rPr lang="ko-KR" altLang="en-US" dirty="0"/>
              <a:t>나머지 한 칸은 </a:t>
            </a:r>
            <a:r>
              <a:rPr lang="en-US" altLang="ko-KR" dirty="0"/>
              <a:t>“FREE”</a:t>
            </a:r>
            <a:r>
              <a:rPr lang="ko-KR" altLang="en-US" dirty="0"/>
              <a:t>로 쓴다</a:t>
            </a:r>
            <a:r>
              <a:rPr lang="en-US" altLang="ko-KR" dirty="0"/>
              <a:t>. </a:t>
            </a:r>
          </a:p>
          <a:p>
            <a:pPr marL="514350" indent="-514350">
              <a:buAutoNum type="arabicPeriod"/>
            </a:pPr>
            <a:r>
              <a:rPr lang="ko-KR" altLang="en-US" dirty="0"/>
              <a:t>교사는 영어 단어를 하나씩 골라서 불러준다</a:t>
            </a:r>
            <a:r>
              <a:rPr lang="en-US" altLang="ko-KR" dirty="0"/>
              <a:t>. </a:t>
            </a:r>
          </a:p>
          <a:p>
            <a:pPr marL="0" indent="0">
              <a:buNone/>
            </a:pPr>
            <a:r>
              <a:rPr lang="en-US" altLang="ko-KR" dirty="0"/>
              <a:t>       (</a:t>
            </a:r>
            <a:r>
              <a:rPr lang="ko-KR" altLang="en-US" dirty="0"/>
              <a:t>예 </a:t>
            </a:r>
            <a:r>
              <a:rPr lang="en-US" altLang="ko-KR" dirty="0"/>
              <a:t>– ‘To respect’ </a:t>
            </a:r>
            <a:r>
              <a:rPr lang="ko-KR" altLang="en-US" dirty="0"/>
              <a:t>를 한국어로 뭐라고 할까요</a:t>
            </a:r>
            <a:r>
              <a:rPr lang="en-US" altLang="ko-KR" dirty="0"/>
              <a:t>?)</a:t>
            </a:r>
          </a:p>
          <a:p>
            <a:pPr marL="0" indent="0">
              <a:buNone/>
            </a:pPr>
            <a:r>
              <a:rPr lang="en-US" altLang="ko-KR" dirty="0"/>
              <a:t>5.   </a:t>
            </a:r>
            <a:r>
              <a:rPr lang="ko-KR" altLang="en-US" dirty="0"/>
              <a:t>난이도와 시간을 고려해서 빙고 갯수 정하기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3130844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4093436"/>
              </p:ext>
            </p:extLst>
          </p:nvPr>
        </p:nvGraphicFramePr>
        <p:xfrm>
          <a:off x="38100" y="0"/>
          <a:ext cx="12115800" cy="621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23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우주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공상 과학 영화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참신하다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시공간을 뛰어넘다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줄거리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우주선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과학 기술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흥미진진하다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개봉하다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흔하다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우주여행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신기하다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주목을 끌다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구하다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후반부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외계인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증명하다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매스컴을 떠들썩하게 하다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실감나다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지루하다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01645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9647330"/>
              </p:ext>
            </p:extLst>
          </p:nvPr>
        </p:nvGraphicFramePr>
        <p:xfrm>
          <a:off x="38100" y="0"/>
          <a:ext cx="12115800" cy="621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23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universe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science fiction film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 be original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 transcend space and time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+mn-lt"/>
                          <a:ea typeface="맑은 고딕" panose="020B0503020000020004" pitchFamily="50" charset="-127"/>
                        </a:rPr>
                        <a:t>to be common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spacecraft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scientific technique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 be exciting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</a:t>
                      </a:r>
                      <a:r>
                        <a:rPr lang="en-US" sz="3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release </a:t>
                      </a:r>
                    </a:p>
                    <a:p>
                      <a:pPr algn="ctr" fontAlgn="b"/>
                      <a:r>
                        <a:rPr lang="en-US" sz="3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(a movie), to premiere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+mn-lt"/>
                          <a:ea typeface="맑은 고딕" panose="020B0503020000020004" pitchFamily="50" charset="-127"/>
                        </a:rPr>
                        <a:t>to be realistic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trip to the universe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 be amazing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 take notice of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look for,</a:t>
                      </a:r>
                      <a:r>
                        <a:rPr lang="en-US" sz="3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to seek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+mn-lt"/>
                          <a:ea typeface="맑은 고딕" panose="020B0503020000020004" pitchFamily="50" charset="-127"/>
                        </a:rPr>
                        <a:t>the</a:t>
                      </a:r>
                      <a:r>
                        <a:rPr lang="en-US" sz="3200" baseline="0" dirty="0">
                          <a:latin typeface="+mn-lt"/>
                          <a:ea typeface="맑은 고딕" panose="020B0503020000020004" pitchFamily="50" charset="-127"/>
                        </a:rPr>
                        <a:t> latter half</a:t>
                      </a:r>
                      <a:endParaRPr lang="en-US" sz="3200" dirty="0"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alien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 prove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 catch media frenzy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plot, synopsis, outline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+mn-lt"/>
                          <a:ea typeface="맑은 고딕" panose="020B0503020000020004" pitchFamily="50" charset="-127"/>
                        </a:rPr>
                        <a:t>to be boring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47985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608" y="669123"/>
            <a:ext cx="11612880" cy="5471807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716033" y="232024"/>
            <a:ext cx="4185455" cy="1325563"/>
          </a:xfrm>
        </p:spPr>
        <p:txBody>
          <a:bodyPr/>
          <a:lstStyle/>
          <a:p>
            <a:pPr algn="r"/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워크북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43-46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244040" y="4573959"/>
            <a:ext cx="2923673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매스컴을 떠들썩하게 하다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703157" y="3301369"/>
            <a:ext cx="2005444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 dirty="0">
                <a:solidFill>
                  <a:srgbClr val="FF0000"/>
                </a:solidFill>
              </a:rPr>
              <a:t>실감 나다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413281" y="3921660"/>
            <a:ext cx="2585193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 dirty="0">
                <a:solidFill>
                  <a:srgbClr val="FF0000"/>
                </a:solidFill>
              </a:rPr>
              <a:t>주목을 끌다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530140" y="5356646"/>
            <a:ext cx="2585193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 dirty="0">
                <a:solidFill>
                  <a:srgbClr val="FF0000"/>
                </a:solidFill>
              </a:rPr>
              <a:t>증명하다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140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42456"/>
          <a:stretch/>
        </p:blipFill>
        <p:spPr>
          <a:xfrm>
            <a:off x="152400" y="973592"/>
            <a:ext cx="11887200" cy="4232076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688306" y="4479650"/>
            <a:ext cx="1407694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FF0000"/>
                </a:solidFill>
              </a:rPr>
              <a:t>후반부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308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57503"/>
          <a:stretch/>
        </p:blipFill>
        <p:spPr>
          <a:xfrm>
            <a:off x="152400" y="2212138"/>
            <a:ext cx="11887200" cy="3125458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236092" y="2609535"/>
            <a:ext cx="1795437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FF0000"/>
                </a:solidFill>
              </a:rPr>
              <a:t>과학 기술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043561" y="3660758"/>
            <a:ext cx="985714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FF0000"/>
                </a:solidFill>
              </a:rPr>
              <a:t>한창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149642" y="4231110"/>
            <a:ext cx="1301962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FF0000"/>
                </a:solidFill>
              </a:rPr>
              <a:t>블랙홀</a:t>
            </a:r>
            <a:endParaRPr lang="en-US" sz="2000" dirty="0">
              <a:solidFill>
                <a:srgbClr val="FF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4183" t="13041" b="73099"/>
          <a:stretch/>
        </p:blipFill>
        <p:spPr>
          <a:xfrm>
            <a:off x="401053" y="728811"/>
            <a:ext cx="11389895" cy="101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174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432074"/>
            <a:ext cx="11887200" cy="5609385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415030" y="3093424"/>
            <a:ext cx="2580361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 dirty="0">
                <a:solidFill>
                  <a:srgbClr val="FF0000"/>
                </a:solidFill>
              </a:rPr>
              <a:t>가득한데도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402703" y="3777330"/>
            <a:ext cx="2076528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FF0000"/>
                </a:solidFill>
              </a:rPr>
              <a:t>불렀는데도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316521" y="4497332"/>
            <a:ext cx="1963963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FF0000"/>
                </a:solidFill>
              </a:rPr>
              <a:t>마시는데도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800085" y="5223350"/>
            <a:ext cx="1973693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FF0000"/>
                </a:solidFill>
              </a:rPr>
              <a:t>나왔는데도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4747" y="141621"/>
            <a:ext cx="3254853" cy="82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876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378983"/>
            <a:ext cx="11887200" cy="3997532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4517548" y="2680537"/>
            <a:ext cx="2208105" cy="166286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V="1">
            <a:off x="4517546" y="3117103"/>
            <a:ext cx="2208107" cy="8314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517548" y="3117103"/>
            <a:ext cx="2208105" cy="84321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4517547" y="3524000"/>
            <a:ext cx="21945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4517545" y="2680537"/>
            <a:ext cx="2208108" cy="16647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7555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54543" y="986484"/>
            <a:ext cx="11887200" cy="4423906"/>
            <a:chOff x="54543" y="541316"/>
            <a:chExt cx="11887200" cy="442390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/>
            <a:srcRect b="81785"/>
            <a:stretch/>
          </p:blipFill>
          <p:spPr>
            <a:xfrm>
              <a:off x="54543" y="541316"/>
              <a:ext cx="11887200" cy="591308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/>
            <a:srcRect t="26468" b="53888"/>
            <a:stretch/>
          </p:blipFill>
          <p:spPr>
            <a:xfrm>
              <a:off x="54543" y="1740646"/>
              <a:ext cx="11887200" cy="637675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2"/>
            <a:srcRect t="56206" b="27731"/>
            <a:stretch/>
          </p:blipFill>
          <p:spPr>
            <a:xfrm>
              <a:off x="54543" y="3128841"/>
              <a:ext cx="11887200" cy="521450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/>
            <a:srcRect t="82613"/>
            <a:stretch/>
          </p:blipFill>
          <p:spPr>
            <a:xfrm>
              <a:off x="54543" y="4400811"/>
              <a:ext cx="11887200" cy="564411"/>
            </a:xfrm>
            <a:prstGeom prst="rect">
              <a:avLst/>
            </a:prstGeom>
          </p:spPr>
        </p:pic>
      </p:grpSp>
      <p:sp>
        <p:nvSpPr>
          <p:cNvPr id="3" name="Title 1"/>
          <p:cNvSpPr txBox="1">
            <a:spLocks/>
          </p:cNvSpPr>
          <p:nvPr/>
        </p:nvSpPr>
        <p:spPr>
          <a:xfrm>
            <a:off x="779568" y="847945"/>
            <a:ext cx="10805160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FF0000"/>
                </a:solidFill>
              </a:rPr>
              <a:t>내 친구는 학교 근처에 사는데도 수업 시간에 자주 지각을 해요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79568" y="2062285"/>
            <a:ext cx="10832592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FF0000"/>
                </a:solidFill>
              </a:rPr>
              <a:t>매운 음식을 잘 못 먹는데도 이 떡볶이는 맛있어요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793284" y="3458355"/>
            <a:ext cx="9382438" cy="5494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FF0000"/>
                </a:solidFill>
              </a:rPr>
              <a:t>어제 그 책을 읽었는데도 무슨 내용인지 기억이 잘 안 나요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93284" y="4730325"/>
            <a:ext cx="10303844" cy="6800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FF0000"/>
                </a:solidFill>
              </a:rPr>
              <a:t>감기에 걸려서 아픈데도 우산이 없어서 그냥 비를 맞고 다녔어요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633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52400" y="176353"/>
            <a:ext cx="11927386" cy="5892675"/>
            <a:chOff x="152400" y="176353"/>
            <a:chExt cx="11927386" cy="589267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2400" y="587833"/>
              <a:ext cx="11887200" cy="5481195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87698" y="176353"/>
              <a:ext cx="3192088" cy="822960"/>
            </a:xfrm>
            <a:prstGeom prst="rect">
              <a:avLst/>
            </a:prstGeom>
          </p:spPr>
        </p:pic>
      </p:grpSp>
      <p:sp>
        <p:nvSpPr>
          <p:cNvPr id="3" name="Title 1"/>
          <p:cNvSpPr txBox="1">
            <a:spLocks/>
          </p:cNvSpPr>
          <p:nvPr/>
        </p:nvSpPr>
        <p:spPr>
          <a:xfrm>
            <a:off x="2823776" y="3229251"/>
            <a:ext cx="2580361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600" dirty="0">
                <a:solidFill>
                  <a:srgbClr val="FF0000"/>
                </a:solidFill>
              </a:rPr>
              <a:t>걸어서인지</a:t>
            </a:r>
            <a:endParaRPr lang="en-US" sz="2600" dirty="0">
              <a:solidFill>
                <a:srgbClr val="FF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223046" y="3955269"/>
            <a:ext cx="2685837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600" dirty="0">
                <a:solidFill>
                  <a:srgbClr val="FF0000"/>
                </a:solidFill>
              </a:rPr>
              <a:t>방학이어서인지</a:t>
            </a:r>
            <a:endParaRPr lang="en-US" sz="26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096182" y="4669255"/>
            <a:ext cx="2686905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600" dirty="0">
                <a:solidFill>
                  <a:srgbClr val="FF0000"/>
                </a:solidFill>
              </a:rPr>
              <a:t>지루해서인지</a:t>
            </a:r>
            <a:endParaRPr lang="en-US" sz="26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124568" y="5371209"/>
            <a:ext cx="1959311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600" dirty="0">
                <a:solidFill>
                  <a:srgbClr val="FF0000"/>
                </a:solidFill>
              </a:rPr>
              <a:t>신어서인지</a:t>
            </a:r>
            <a:endParaRPr lang="en-US" sz="2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622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1797424"/>
              </p:ext>
            </p:extLst>
          </p:nvPr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우주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우주선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우주여행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외계인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공상 과학 영화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과학 기술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universe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alien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spacecraft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science fiction film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trip to the universe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scientific technique</a:t>
            </a:r>
          </a:p>
        </p:txBody>
      </p:sp>
    </p:spTree>
    <p:extLst>
      <p:ext uri="{BB962C8B-B14F-4D97-AF65-F5344CB8AC3E}">
        <p14:creationId xmlns:p14="http://schemas.microsoft.com/office/powerpoint/2010/main" val="2890707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999067"/>
            <a:ext cx="11887200" cy="4503752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3826041" y="2342442"/>
            <a:ext cx="2959769" cy="40075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V="1">
            <a:off x="3850105" y="3176009"/>
            <a:ext cx="2935705" cy="41572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3851799" y="2354474"/>
            <a:ext cx="2921979" cy="3887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850105" y="3176009"/>
            <a:ext cx="2935705" cy="3688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3826041" y="3979948"/>
            <a:ext cx="29718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0780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362452"/>
            <a:ext cx="11887200" cy="5885588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489431" y="966153"/>
            <a:ext cx="10805160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FF0000"/>
                </a:solidFill>
              </a:rPr>
              <a:t>차린 음식이 매워서인지 친구들이 잘 못 먹었어요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489431" y="2484893"/>
            <a:ext cx="10832592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FF0000"/>
                </a:solidFill>
              </a:rPr>
              <a:t>시간이 많이 늦어서인지 영화 보러 온 사람이 별로 없었어요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489431" y="4128975"/>
            <a:ext cx="9382438" cy="5494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FF0000"/>
                </a:solidFill>
              </a:rPr>
              <a:t>어제 눈이 많이 와서인지 길이 많이 미끄러워요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489431" y="5512370"/>
            <a:ext cx="10303844" cy="6800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FF0000"/>
                </a:solidFill>
              </a:rPr>
              <a:t>유진이는 형제가 많아서인지 친구들과 잘 지내요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131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829" y="204013"/>
            <a:ext cx="11452343" cy="612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59723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77661" y="526092"/>
            <a:ext cx="11636679" cy="84550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LINGT</a:t>
            </a:r>
            <a:r>
              <a:rPr lang="ko-KR" alt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을 이용한 말하기 숙제</a:t>
            </a:r>
            <a:endParaRPr lang="en-US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" y="1527709"/>
            <a:ext cx="10972800" cy="4444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en-US" altLang="ko-KR" sz="3200" dirty="0">
                <a:solidFill>
                  <a:prstClr val="black"/>
                </a:solidFill>
              </a:rPr>
              <a:t>WWW.LINGT.COM</a:t>
            </a:r>
            <a:r>
              <a:rPr lang="ko-KR" altLang="en-US" sz="3200" dirty="0">
                <a:solidFill>
                  <a:prstClr val="black"/>
                </a:solidFill>
              </a:rPr>
              <a:t>에서 </a:t>
            </a:r>
            <a:r>
              <a:rPr lang="en-US" altLang="ko-KR" sz="3200" dirty="0">
                <a:solidFill>
                  <a:prstClr val="black"/>
                </a:solidFill>
              </a:rPr>
              <a:t>SIGN UP </a:t>
            </a:r>
            <a:r>
              <a:rPr lang="ko-KR" altLang="en-US" sz="3200" dirty="0">
                <a:solidFill>
                  <a:prstClr val="black"/>
                </a:solidFill>
              </a:rPr>
              <a:t>하기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교사의 방 만들기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녹음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사진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영상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텍스트를 이용한 숙제 제시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교과서 녹음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의견 말하기 등의 숙제가 가능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링크를 학생에게 제공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총 </a:t>
            </a:r>
            <a:r>
              <a:rPr lang="en-US" altLang="ko-KR" sz="3200" dirty="0">
                <a:solidFill>
                  <a:prstClr val="black"/>
                </a:solidFill>
              </a:rPr>
              <a:t>10</a:t>
            </a:r>
            <a:r>
              <a:rPr lang="ko-KR" altLang="en-US" sz="3200" dirty="0">
                <a:solidFill>
                  <a:prstClr val="black"/>
                </a:solidFill>
              </a:rPr>
              <a:t>개의 말하기 숙제를 무료로 만들 수 있음</a:t>
            </a:r>
            <a:r>
              <a:rPr lang="en-US" altLang="ko-KR" sz="3200" dirty="0">
                <a:solidFill>
                  <a:prstClr val="black"/>
                </a:solidFill>
              </a:rPr>
              <a:t>. </a:t>
            </a:r>
            <a:endParaRPr lang="en-US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81219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581873" y="284910"/>
            <a:ext cx="9028255" cy="3592609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9600" b="1" dirty="0">
                <a:solidFill>
                  <a:srgbClr val="E7E6E6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수업이 끝났습니다</a:t>
            </a:r>
            <a:r>
              <a:rPr lang="en-US" altLang="ko-KR" sz="9600" b="1" dirty="0">
                <a:solidFill>
                  <a:srgbClr val="E7E6E6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!</a:t>
            </a:r>
            <a:endParaRPr lang="en-US" sz="9600" b="1" dirty="0">
              <a:solidFill>
                <a:srgbClr val="E7E6E6">
                  <a:lumMod val="2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pic>
        <p:nvPicPr>
          <p:cNvPr id="6146" name="Picture 2" descr="참 잘했어요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728495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468336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74320"/>
            <a:ext cx="118872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1240536"/>
            <a:ext cx="11887200" cy="48463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</a:p>
          <a:p>
            <a:pPr marL="457200" indent="-457200">
              <a:buFontTx/>
              <a:buAutoNum type="arabicPeriod"/>
            </a:pP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재외동포를 위한 한국어 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5-2 (</a:t>
            </a: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영어권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)</a:t>
            </a:r>
          </a:p>
          <a:p>
            <a:pPr marL="457200" indent="-457200">
              <a:buFontTx/>
              <a:buAutoNum type="arabicPeriod"/>
            </a:pP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재외동포를 위한 한국어 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5-2 (</a:t>
            </a: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범용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)</a:t>
            </a:r>
          </a:p>
          <a:p>
            <a:pPr marL="457200" indent="-457200">
              <a:buFontTx/>
              <a:buAutoNum type="arabicPeriod"/>
            </a:pP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hlinkClick r:id="rId2"/>
              </a:rPr>
              <a:t>https://www.youtube.com/watch?v=Sh7w8OuJq9A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 </a:t>
            </a:r>
          </a:p>
          <a:p>
            <a:pPr marL="457200" indent="-457200">
              <a:buFontTx/>
              <a:buAutoNum type="arabicPeriod"/>
            </a:pP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hlinkClick r:id="rId3"/>
              </a:rPr>
              <a:t>http://clipart-library.com/</a:t>
            </a: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r>
              <a:rPr lang="en-US" altLang="ko-KR" sz="2400" b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hlinkClick r:id="rId4"/>
              </a:rPr>
              <a:t>https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hlinkClick r:id="rId4"/>
              </a:rPr>
              <a:t>://www.clipart.email/</a:t>
            </a: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46818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9411708"/>
              </p:ext>
            </p:extLst>
          </p:nvPr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신기하다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증명하다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참신하다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흥미진진하다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주목을 끌다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매스컴을 </a:t>
                      </a:r>
                      <a:endParaRPr lang="en-US" altLang="ko-KR" sz="3200" dirty="0"/>
                    </a:p>
                    <a:p>
                      <a:pPr algn="ctr"/>
                      <a:r>
                        <a:rPr lang="ko-KR" altLang="en-US" sz="3200" dirty="0"/>
                        <a:t>떠들썩하게 하다</a:t>
                      </a:r>
                      <a:endParaRPr lang="en-US" altLang="ko-KR" sz="32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be amazing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be exciting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prove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take notice of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be original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catch media frenzy</a:t>
            </a:r>
          </a:p>
        </p:txBody>
      </p:sp>
    </p:spTree>
    <p:extLst>
      <p:ext uri="{BB962C8B-B14F-4D97-AF65-F5344CB8AC3E}">
        <p14:creationId xmlns:p14="http://schemas.microsoft.com/office/powerpoint/2010/main" val="4058366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3425048"/>
              </p:ext>
            </p:extLst>
          </p:nvPr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시공간을 뛰어넘다</a:t>
                      </a:r>
                      <a:endParaRPr lang="en-US" altLang="ko-KR" sz="36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개봉하다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구하다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줄거리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흔하다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후반부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transcend space and time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plot, synopsis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release </a:t>
            </a:r>
          </a:p>
          <a:p>
            <a:pPr algn="ctr"/>
            <a:r>
              <a:rPr lang="en-US" sz="3200" b="1" dirty="0">
                <a:solidFill>
                  <a:prstClr val="black"/>
                </a:solidFill>
              </a:rPr>
              <a:t>(a movie)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be common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look for, seek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the latter half</a:t>
            </a:r>
          </a:p>
        </p:txBody>
      </p:sp>
    </p:spTree>
    <p:extLst>
      <p:ext uri="{BB962C8B-B14F-4D97-AF65-F5344CB8AC3E}">
        <p14:creationId xmlns:p14="http://schemas.microsoft.com/office/powerpoint/2010/main" val="2912607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" y="34725"/>
            <a:ext cx="12161520" cy="870338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239" y="1283615"/>
            <a:ext cx="11773523" cy="4705705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제시카</a:t>
            </a:r>
            <a:r>
              <a:rPr lang="en-US" altLang="ko-KR" sz="3200" dirty="0"/>
              <a:t>: </a:t>
            </a:r>
            <a:r>
              <a:rPr lang="ko-KR" altLang="en-US" sz="3200" dirty="0"/>
              <a:t>유진아</a:t>
            </a:r>
            <a:r>
              <a:rPr lang="en-US" altLang="ko-KR" sz="3200" dirty="0"/>
              <a:t>, </a:t>
            </a:r>
            <a:r>
              <a:rPr lang="ko-KR" altLang="en-US" sz="3200" dirty="0"/>
              <a:t>오늘 개봉한 </a:t>
            </a:r>
            <a:r>
              <a:rPr lang="ko-KR" altLang="en-US" sz="3200" u="sng" dirty="0">
                <a:solidFill>
                  <a:srgbClr val="0000FF"/>
                </a:solidFill>
              </a:rPr>
              <a:t>공상 과학 영화</a:t>
            </a:r>
            <a:r>
              <a:rPr lang="ko-KR" altLang="en-US" sz="3200" dirty="0">
                <a:solidFill>
                  <a:srgbClr val="0000FF"/>
                </a:solidFill>
              </a:rPr>
              <a:t> </a:t>
            </a:r>
            <a:r>
              <a:rPr lang="ko-KR" altLang="en-US" sz="3200" dirty="0"/>
              <a:t>보러 갔었다며</a:t>
            </a:r>
            <a:r>
              <a:rPr lang="en-US" altLang="ko-KR" sz="3200" dirty="0"/>
              <a:t>? </a:t>
            </a:r>
            <a:r>
              <a:rPr lang="ko-KR" altLang="en-US" sz="3200" dirty="0"/>
              <a:t>어땠어</a:t>
            </a:r>
            <a:r>
              <a:rPr lang="en-US" altLang="ko-KR" sz="3200" dirty="0"/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유진</a:t>
            </a:r>
            <a:r>
              <a:rPr lang="en-US" altLang="ko-KR" sz="3200" dirty="0"/>
              <a:t>: </a:t>
            </a:r>
            <a:r>
              <a:rPr lang="ko-KR" altLang="en-US" sz="3200" dirty="0"/>
              <a:t>개봉 전부터 매스컴을 떠들썩하게 했잖아</a:t>
            </a:r>
            <a:r>
              <a:rPr lang="en-US" altLang="ko-KR" sz="3200" dirty="0"/>
              <a:t>. </a:t>
            </a:r>
            <a:r>
              <a:rPr lang="ko-KR" altLang="en-US" sz="3200" dirty="0"/>
              <a:t>역시 대단하더라</a:t>
            </a:r>
            <a:r>
              <a:rPr lang="en-US" altLang="ko-KR" sz="3200" dirty="0"/>
              <a:t>. </a:t>
            </a:r>
            <a:r>
              <a:rPr lang="ko-KR" altLang="en-US" sz="3200" dirty="0"/>
              <a:t>오늘이 </a:t>
            </a:r>
            <a:r>
              <a:rPr lang="ko-KR" altLang="en-US" sz="3200" u="sng" dirty="0">
                <a:solidFill>
                  <a:srgbClr val="0000FF"/>
                </a:solidFill>
              </a:rPr>
              <a:t>개봉</a:t>
            </a:r>
            <a:r>
              <a:rPr lang="ko-KR" altLang="en-US" sz="3200" dirty="0"/>
              <a:t> 첫날이어서인지 영화관에 사람들도 정말 많았어</a:t>
            </a:r>
            <a:r>
              <a:rPr lang="en-US" altLang="ko-KR" sz="32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제시카</a:t>
            </a:r>
            <a:r>
              <a:rPr lang="en-US" altLang="ko-KR" sz="3200" dirty="0"/>
              <a:t>: </a:t>
            </a:r>
            <a:r>
              <a:rPr lang="ko-KR" altLang="en-US" sz="3200" dirty="0"/>
              <a:t>그래</a:t>
            </a:r>
            <a:r>
              <a:rPr lang="en-US" altLang="ko-KR" sz="3200" dirty="0"/>
              <a:t>? </a:t>
            </a:r>
            <a:r>
              <a:rPr lang="ko-KR" altLang="en-US" sz="3200" u="sng" dirty="0">
                <a:solidFill>
                  <a:srgbClr val="0000FF"/>
                </a:solidFill>
              </a:rPr>
              <a:t>주인공</a:t>
            </a:r>
            <a:r>
              <a:rPr lang="ko-KR" altLang="en-US" sz="3200" dirty="0"/>
              <a:t>이 우주선을 타고 우주로 가서 지구를 구한다는 얘기라면서</a:t>
            </a:r>
            <a:r>
              <a:rPr lang="en-US" altLang="ko-KR" sz="3200" dirty="0"/>
              <a:t>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331882" y="1409546"/>
            <a:ext cx="2687405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①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601131" y="3745914"/>
            <a:ext cx="86868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②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34032" y="85173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105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808425" y="4566369"/>
            <a:ext cx="123444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③</a:t>
            </a:r>
          </a:p>
        </p:txBody>
      </p:sp>
      <p:pic>
        <p:nvPicPr>
          <p:cNvPr id="4" name="01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duotone>
              <a:prstClr val="black"/>
              <a:srgbClr val="0000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1078579" y="527045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375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2692" y="548640"/>
            <a:ext cx="11786616" cy="5522976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유진</a:t>
            </a:r>
            <a:r>
              <a:rPr lang="en-US" altLang="ko-KR" sz="3200" dirty="0"/>
              <a:t>: </a:t>
            </a:r>
            <a:r>
              <a:rPr lang="ko-KR" altLang="en-US" sz="3200" dirty="0"/>
              <a:t>응</a:t>
            </a:r>
            <a:r>
              <a:rPr lang="en-US" altLang="ko-KR" sz="3200" dirty="0"/>
              <a:t>. </a:t>
            </a:r>
            <a:r>
              <a:rPr lang="ko-KR" altLang="en-US" sz="3200" dirty="0"/>
              <a:t>주제가 참신한 데다가 영화를 보면 실제로 블랙홀이나 우주를 여행하는느낌이 들어</a:t>
            </a:r>
            <a:r>
              <a:rPr lang="en-US" altLang="ko-KR" sz="3200" dirty="0"/>
              <a:t>. </a:t>
            </a:r>
            <a:r>
              <a:rPr lang="ko-KR" altLang="en-US" sz="3200" dirty="0"/>
              <a:t>정말 </a:t>
            </a:r>
            <a:r>
              <a:rPr lang="ko-KR" altLang="en-US" sz="3200" u="sng" dirty="0">
                <a:solidFill>
                  <a:srgbClr val="0000FF"/>
                </a:solidFill>
              </a:rPr>
              <a:t>실감나게</a:t>
            </a:r>
            <a:r>
              <a:rPr lang="ko-KR" altLang="en-US" sz="3200" dirty="0"/>
              <a:t> 잘 표현한 것 같아</a:t>
            </a:r>
            <a:r>
              <a:rPr lang="en-US" altLang="ko-KR" sz="32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제시카</a:t>
            </a:r>
            <a:r>
              <a:rPr lang="en-US" altLang="ko-KR" sz="3200" dirty="0"/>
              <a:t>: </a:t>
            </a:r>
            <a:r>
              <a:rPr lang="ko-KR" altLang="en-US" sz="3200" dirty="0"/>
              <a:t>그래서 그 영화가 그렇게 </a:t>
            </a:r>
            <a:r>
              <a:rPr lang="ko-KR" altLang="en-US" sz="3200" u="sng" dirty="0">
                <a:solidFill>
                  <a:srgbClr val="0000FF"/>
                </a:solidFill>
              </a:rPr>
              <a:t>주목</a:t>
            </a:r>
            <a:r>
              <a:rPr lang="ko-KR" altLang="en-US" sz="3200" dirty="0"/>
              <a:t>을 끄는가 보네</a:t>
            </a:r>
            <a:r>
              <a:rPr lang="en-US" altLang="ko-KR" sz="3200" dirty="0"/>
              <a:t>. </a:t>
            </a:r>
            <a:r>
              <a:rPr lang="ko-KR" altLang="en-US" sz="3200" dirty="0"/>
              <a:t>줄거리는 어땠어</a:t>
            </a:r>
            <a:r>
              <a:rPr lang="en-US" altLang="ko-KR" sz="3200" dirty="0"/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유진</a:t>
            </a:r>
            <a:r>
              <a:rPr lang="en-US" altLang="ko-KR" sz="3200" dirty="0"/>
              <a:t>: </a:t>
            </a:r>
            <a:r>
              <a:rPr lang="ko-KR" altLang="en-US" sz="3200" dirty="0"/>
              <a:t>지구를 구한다는 소재가 좀 흔하긴 하지만 영화 후반부로 갈수록 </a:t>
            </a:r>
            <a:r>
              <a:rPr lang="ko-KR" altLang="en-US" sz="3200" u="sng" dirty="0">
                <a:solidFill>
                  <a:srgbClr val="0000FF"/>
                </a:solidFill>
              </a:rPr>
              <a:t>흥미진진</a:t>
            </a:r>
            <a:r>
              <a:rPr lang="ko-KR" altLang="en-US" sz="3200" dirty="0"/>
              <a:t>해져</a:t>
            </a:r>
            <a:r>
              <a:rPr lang="en-US" altLang="ko-KR" sz="3200" dirty="0"/>
              <a:t>. </a:t>
            </a:r>
            <a:r>
              <a:rPr lang="ko-KR" altLang="en-US" sz="3200" dirty="0"/>
              <a:t>과학에 대한 내용이 많이 나오는데 </a:t>
            </a:r>
            <a:r>
              <a:rPr lang="ko-KR" altLang="en-US" sz="3200" u="sng" dirty="0">
                <a:solidFill>
                  <a:srgbClr val="0000FF"/>
                </a:solidFill>
              </a:rPr>
              <a:t>지루하지 않고 신기했어</a:t>
            </a:r>
            <a:r>
              <a:rPr lang="en-US" altLang="ko-KR" sz="3200" dirty="0"/>
              <a:t>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389260" y="1389888"/>
            <a:ext cx="173736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④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51516" y="2249424"/>
            <a:ext cx="82296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588660" y="4599432"/>
            <a:ext cx="164592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⑥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49826" y="5349240"/>
            <a:ext cx="4323588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⑦</a:t>
            </a:r>
          </a:p>
        </p:txBody>
      </p:sp>
    </p:spTree>
    <p:extLst>
      <p:ext uri="{BB962C8B-B14F-4D97-AF65-F5344CB8AC3E}">
        <p14:creationId xmlns:p14="http://schemas.microsoft.com/office/powerpoint/2010/main" val="3625730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618</TotalTime>
  <Words>1073</Words>
  <Application>Microsoft Office PowerPoint</Application>
  <PresentationFormat>Widescreen</PresentationFormat>
  <Paragraphs>284</Paragraphs>
  <Slides>55</Slides>
  <Notes>11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60" baseType="lpstr">
      <vt:lpstr>맑은 고딕</vt:lpstr>
      <vt:lpstr>Arial</vt:lpstr>
      <vt:lpstr>Calibri</vt:lpstr>
      <vt:lpstr>Calibri Light</vt:lpstr>
      <vt:lpstr>1_Office Theme</vt:lpstr>
      <vt:lpstr>   재외동포를 위한 한국어 (영어권)   5-2 </vt:lpstr>
      <vt:lpstr>UNIT 11   우주로 떠나는 여행 Trip to the Universe </vt:lpstr>
      <vt:lpstr>PowerPoint Presentation</vt:lpstr>
      <vt:lpstr>교재 104쪽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빙고게임 (Bingo)</vt:lpstr>
      <vt:lpstr>PowerPoint Presentation</vt:lpstr>
      <vt:lpstr>PowerPoint Presentation</vt:lpstr>
      <vt:lpstr>워크북 43-46쪽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Ari Song</dc:creator>
  <cp:lastModifiedBy>Hyunkyu Yi</cp:lastModifiedBy>
  <cp:revision>61</cp:revision>
  <dcterms:created xsi:type="dcterms:W3CDTF">2020-04-19T05:49:19Z</dcterms:created>
  <dcterms:modified xsi:type="dcterms:W3CDTF">2020-06-25T04:43:40Z</dcterms:modified>
</cp:coreProperties>
</file>